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20"/>
  </p:notesMasterIdLst>
  <p:sldIdLst>
    <p:sldId id="256" r:id="rId2"/>
    <p:sldId id="257" r:id="rId3"/>
    <p:sldId id="357" r:id="rId4"/>
    <p:sldId id="538" r:id="rId5"/>
    <p:sldId id="539" r:id="rId6"/>
    <p:sldId id="540" r:id="rId7"/>
    <p:sldId id="548" r:id="rId8"/>
    <p:sldId id="549" r:id="rId9"/>
    <p:sldId id="550" r:id="rId10"/>
    <p:sldId id="551" r:id="rId11"/>
    <p:sldId id="541" r:id="rId12"/>
    <p:sldId id="542" r:id="rId13"/>
    <p:sldId id="545" r:id="rId14"/>
    <p:sldId id="546" r:id="rId15"/>
    <p:sldId id="543" r:id="rId16"/>
    <p:sldId id="547" r:id="rId17"/>
    <p:sldId id="553" r:id="rId18"/>
    <p:sldId id="554" r:id="rId19"/>
    <p:sldId id="555" r:id="rId20"/>
    <p:sldId id="556" r:id="rId21"/>
    <p:sldId id="557" r:id="rId22"/>
    <p:sldId id="558" r:id="rId23"/>
    <p:sldId id="559" r:id="rId24"/>
    <p:sldId id="560" r:id="rId25"/>
    <p:sldId id="561" r:id="rId26"/>
    <p:sldId id="562" r:id="rId27"/>
    <p:sldId id="563" r:id="rId28"/>
    <p:sldId id="564" r:id="rId29"/>
    <p:sldId id="552" r:id="rId30"/>
    <p:sldId id="544" r:id="rId31"/>
    <p:sldId id="565" r:id="rId32"/>
    <p:sldId id="566" r:id="rId33"/>
    <p:sldId id="567" r:id="rId34"/>
    <p:sldId id="568" r:id="rId35"/>
    <p:sldId id="569" r:id="rId36"/>
    <p:sldId id="367" r:id="rId37"/>
    <p:sldId id="570" r:id="rId38"/>
    <p:sldId id="571" r:id="rId39"/>
    <p:sldId id="572" r:id="rId40"/>
    <p:sldId id="576" r:id="rId41"/>
    <p:sldId id="575" r:id="rId42"/>
    <p:sldId id="577" r:id="rId43"/>
    <p:sldId id="578" r:id="rId44"/>
    <p:sldId id="579" r:id="rId45"/>
    <p:sldId id="580" r:id="rId46"/>
    <p:sldId id="581" r:id="rId47"/>
    <p:sldId id="573" r:id="rId48"/>
    <p:sldId id="574" r:id="rId49"/>
    <p:sldId id="384" r:id="rId50"/>
    <p:sldId id="582" r:id="rId51"/>
    <p:sldId id="583" r:id="rId52"/>
    <p:sldId id="585" r:id="rId53"/>
    <p:sldId id="586" r:id="rId54"/>
    <p:sldId id="587" r:id="rId55"/>
    <p:sldId id="588" r:id="rId56"/>
    <p:sldId id="589" r:id="rId57"/>
    <p:sldId id="590" r:id="rId58"/>
    <p:sldId id="591" r:id="rId59"/>
    <p:sldId id="584" r:id="rId60"/>
    <p:sldId id="592" r:id="rId61"/>
    <p:sldId id="593" r:id="rId62"/>
    <p:sldId id="594" r:id="rId63"/>
    <p:sldId id="595" r:id="rId64"/>
    <p:sldId id="598" r:id="rId65"/>
    <p:sldId id="604" r:id="rId66"/>
    <p:sldId id="605" r:id="rId67"/>
    <p:sldId id="599" r:id="rId68"/>
    <p:sldId id="597" r:id="rId69"/>
    <p:sldId id="606" r:id="rId70"/>
    <p:sldId id="607" r:id="rId71"/>
    <p:sldId id="608" r:id="rId72"/>
    <p:sldId id="609" r:id="rId73"/>
    <p:sldId id="610" r:id="rId74"/>
    <p:sldId id="611" r:id="rId75"/>
    <p:sldId id="612" r:id="rId76"/>
    <p:sldId id="613" r:id="rId77"/>
    <p:sldId id="614" r:id="rId78"/>
    <p:sldId id="615" r:id="rId79"/>
    <p:sldId id="616" r:id="rId80"/>
    <p:sldId id="617" r:id="rId81"/>
    <p:sldId id="618" r:id="rId82"/>
    <p:sldId id="619" r:id="rId83"/>
    <p:sldId id="596" r:id="rId84"/>
    <p:sldId id="620" r:id="rId85"/>
    <p:sldId id="621" r:id="rId86"/>
    <p:sldId id="622" r:id="rId87"/>
    <p:sldId id="623" r:id="rId88"/>
    <p:sldId id="624" r:id="rId89"/>
    <p:sldId id="625" r:id="rId90"/>
    <p:sldId id="626" r:id="rId91"/>
    <p:sldId id="627" r:id="rId92"/>
    <p:sldId id="628" r:id="rId93"/>
    <p:sldId id="629" r:id="rId94"/>
    <p:sldId id="630" r:id="rId95"/>
    <p:sldId id="652" r:id="rId96"/>
    <p:sldId id="653" r:id="rId97"/>
    <p:sldId id="654" r:id="rId98"/>
    <p:sldId id="655" r:id="rId99"/>
    <p:sldId id="634" r:id="rId100"/>
    <p:sldId id="635" r:id="rId101"/>
    <p:sldId id="636" r:id="rId102"/>
    <p:sldId id="637" r:id="rId103"/>
    <p:sldId id="638" r:id="rId104"/>
    <p:sldId id="639" r:id="rId105"/>
    <p:sldId id="640" r:id="rId106"/>
    <p:sldId id="641" r:id="rId107"/>
    <p:sldId id="656" r:id="rId108"/>
    <p:sldId id="657" r:id="rId109"/>
    <p:sldId id="642" r:id="rId110"/>
    <p:sldId id="643" r:id="rId111"/>
    <p:sldId id="644" r:id="rId112"/>
    <p:sldId id="646" r:id="rId113"/>
    <p:sldId id="645" r:id="rId114"/>
    <p:sldId id="647" r:id="rId115"/>
    <p:sldId id="648" r:id="rId116"/>
    <p:sldId id="649" r:id="rId117"/>
    <p:sldId id="651" r:id="rId118"/>
    <p:sldId id="440" r:id="rId119"/>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2189C332-5D43-4A60-A3F4-80866F5E9B56}">
          <p14:sldIdLst>
            <p14:sldId id="256"/>
            <p14:sldId id="257"/>
          </p14:sldIdLst>
        </p14:section>
        <p14:section name="数组及其存储" id="{D23FD877-47E3-4561-A0B9-21DFE45B40FF}">
          <p14:sldIdLst>
            <p14:sldId id="357"/>
            <p14:sldId id="538"/>
            <p14:sldId id="539"/>
            <p14:sldId id="540"/>
            <p14:sldId id="548"/>
            <p14:sldId id="549"/>
            <p14:sldId id="550"/>
            <p14:sldId id="551"/>
            <p14:sldId id="541"/>
            <p14:sldId id="542"/>
            <p14:sldId id="545"/>
            <p14:sldId id="546"/>
            <p14:sldId id="543"/>
            <p14:sldId id="547"/>
            <p14:sldId id="553"/>
            <p14:sldId id="554"/>
            <p14:sldId id="555"/>
            <p14:sldId id="556"/>
            <p14:sldId id="557"/>
            <p14:sldId id="558"/>
            <p14:sldId id="559"/>
            <p14:sldId id="560"/>
            <p14:sldId id="561"/>
            <p14:sldId id="562"/>
            <p14:sldId id="563"/>
            <p14:sldId id="564"/>
            <p14:sldId id="552"/>
            <p14:sldId id="544"/>
            <p14:sldId id="565"/>
            <p14:sldId id="566"/>
            <p14:sldId id="567"/>
            <p14:sldId id="568"/>
            <p14:sldId id="569"/>
          </p14:sldIdLst>
        </p14:section>
        <p14:section name="串的基本概念" id="{5758271F-E5C1-44CF-AA38-3E519AEE3AA1}">
          <p14:sldIdLst>
            <p14:sldId id="367"/>
            <p14:sldId id="570"/>
            <p14:sldId id="571"/>
            <p14:sldId id="572"/>
            <p14:sldId id="576"/>
            <p14:sldId id="575"/>
            <p14:sldId id="577"/>
            <p14:sldId id="578"/>
            <p14:sldId id="579"/>
            <p14:sldId id="580"/>
            <p14:sldId id="581"/>
            <p14:sldId id="573"/>
            <p14:sldId id="574"/>
          </p14:sldIdLst>
        </p14:section>
        <p14:section name="串的模式匹配" id="{192923B8-86CB-4328-A890-E6340C477F97}">
          <p14:sldIdLst>
            <p14:sldId id="384"/>
            <p14:sldId id="582"/>
            <p14:sldId id="583"/>
            <p14:sldId id="585"/>
            <p14:sldId id="586"/>
            <p14:sldId id="587"/>
            <p14:sldId id="588"/>
            <p14:sldId id="589"/>
            <p14:sldId id="590"/>
            <p14:sldId id="591"/>
            <p14:sldId id="584"/>
            <p14:sldId id="592"/>
            <p14:sldId id="593"/>
            <p14:sldId id="594"/>
            <p14:sldId id="595"/>
            <p14:sldId id="598"/>
            <p14:sldId id="604"/>
            <p14:sldId id="605"/>
            <p14:sldId id="599"/>
            <p14:sldId id="597"/>
            <p14:sldId id="606"/>
            <p14:sldId id="607"/>
            <p14:sldId id="608"/>
            <p14:sldId id="609"/>
            <p14:sldId id="610"/>
            <p14:sldId id="611"/>
            <p14:sldId id="612"/>
            <p14:sldId id="613"/>
            <p14:sldId id="614"/>
            <p14:sldId id="615"/>
            <p14:sldId id="616"/>
            <p14:sldId id="617"/>
            <p14:sldId id="618"/>
            <p14:sldId id="619"/>
            <p14:sldId id="596"/>
            <p14:sldId id="620"/>
            <p14:sldId id="621"/>
            <p14:sldId id="622"/>
            <p14:sldId id="623"/>
            <p14:sldId id="624"/>
            <p14:sldId id="625"/>
            <p14:sldId id="626"/>
            <p14:sldId id="627"/>
            <p14:sldId id="628"/>
            <p14:sldId id="629"/>
            <p14:sldId id="630"/>
            <p14:sldId id="652"/>
            <p14:sldId id="653"/>
            <p14:sldId id="654"/>
            <p14:sldId id="655"/>
            <p14:sldId id="634"/>
            <p14:sldId id="635"/>
            <p14:sldId id="636"/>
            <p14:sldId id="637"/>
            <p14:sldId id="638"/>
            <p14:sldId id="639"/>
            <p14:sldId id="640"/>
            <p14:sldId id="641"/>
            <p14:sldId id="656"/>
            <p14:sldId id="657"/>
          </p14:sldIdLst>
        </p14:section>
        <p14:section name="广义表" id="{DBD1404A-65D8-4509-86DA-25ABE64883E7}">
          <p14:sldIdLst>
            <p14:sldId id="642"/>
            <p14:sldId id="643"/>
            <p14:sldId id="644"/>
            <p14:sldId id="646"/>
            <p14:sldId id="645"/>
            <p14:sldId id="647"/>
            <p14:sldId id="648"/>
            <p14:sldId id="649"/>
            <p14:sldId id="651"/>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0719" autoAdjust="0"/>
  </p:normalViewPr>
  <p:slideViewPr>
    <p:cSldViewPr>
      <p:cViewPr varScale="1">
        <p:scale>
          <a:sx n="63" d="100"/>
          <a:sy n="63" d="100"/>
        </p:scale>
        <p:origin x="405" y="37"/>
      </p:cViewPr>
      <p:guideLst>
        <p:guide orient="horz" pos="2160"/>
        <p:guide pos="384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37476"/>
    </p:cViewPr>
  </p:sorterViewPr>
  <p:notesViewPr>
    <p:cSldViewPr>
      <p:cViewPr varScale="1">
        <p:scale>
          <a:sx n="78" d="100"/>
          <a:sy n="78" d="100"/>
        </p:scale>
        <p:origin x="3440" y="56"/>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91342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此处一定要注意，</a:t>
            </a:r>
            <a:r>
              <a:rPr lang="en-US" altLang="zh-CN" dirty="0"/>
              <a:t>next</a:t>
            </a:r>
            <a:r>
              <a:rPr lang="zh-CN" altLang="en-US" dirty="0"/>
              <a:t>数组怎么求，跟代码是有关的，比如殷人坤的书上，一开始</a:t>
            </a:r>
            <a:r>
              <a:rPr lang="en-US" altLang="zh-CN" dirty="0" err="1"/>
              <a:t>i</a:t>
            </a:r>
            <a:r>
              <a:rPr lang="en-US" altLang="zh-CN" dirty="0"/>
              <a:t>=0,j=-1</a:t>
            </a:r>
            <a:r>
              <a:rPr lang="zh-CN" altLang="en-US" dirty="0"/>
              <a:t>，那么</a:t>
            </a:r>
            <a:r>
              <a:rPr lang="en-US" altLang="zh-CN" dirty="0"/>
              <a:t>next</a:t>
            </a:r>
            <a:r>
              <a:rPr lang="zh-CN" altLang="en-US" dirty="0"/>
              <a:t>数组第一位默认就是</a:t>
            </a:r>
            <a:r>
              <a:rPr lang="en-US" altLang="zh-CN" dirty="0"/>
              <a:t>-1</a:t>
            </a:r>
            <a:r>
              <a:rPr lang="zh-CN" altLang="en-US" dirty="0"/>
              <a:t>；有些书上这个地方跟我们一样</a:t>
            </a:r>
            <a:r>
              <a:rPr lang="en-US" altLang="zh-CN" dirty="0" err="1"/>
              <a:t>i</a:t>
            </a:r>
            <a:r>
              <a:rPr lang="en-US" altLang="zh-CN" dirty="0"/>
              <a:t>=1</a:t>
            </a:r>
            <a:r>
              <a:rPr lang="zh-CN" altLang="en-US" dirty="0"/>
              <a:t>，那么</a:t>
            </a:r>
            <a:r>
              <a:rPr lang="en-US" altLang="zh-CN" dirty="0"/>
              <a:t>next</a:t>
            </a:r>
            <a:r>
              <a:rPr lang="zh-CN" altLang="en-US" dirty="0"/>
              <a:t>数组第一位就是</a:t>
            </a:r>
            <a:r>
              <a:rPr lang="en-US" altLang="zh-CN" dirty="0"/>
              <a:t>0</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83</a:t>
            </a:fld>
            <a:endParaRPr lang="en-US" altLang="zh-CN"/>
          </a:p>
        </p:txBody>
      </p:sp>
    </p:spTree>
    <p:extLst>
      <p:ext uri="{BB962C8B-B14F-4D97-AF65-F5344CB8AC3E}">
        <p14:creationId xmlns:p14="http://schemas.microsoft.com/office/powerpoint/2010/main" val="542791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来看第一个例子</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84</a:t>
            </a:fld>
            <a:endParaRPr lang="en-US" altLang="zh-CN"/>
          </a:p>
        </p:txBody>
      </p:sp>
    </p:spTree>
    <p:extLst>
      <p:ext uri="{BB962C8B-B14F-4D97-AF65-F5344CB8AC3E}">
        <p14:creationId xmlns:p14="http://schemas.microsoft.com/office/powerpoint/2010/main" val="173790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再来看一个例子</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87</a:t>
            </a:fld>
            <a:endParaRPr lang="en-US" altLang="zh-CN"/>
          </a:p>
        </p:txBody>
      </p:sp>
    </p:spTree>
    <p:extLst>
      <p:ext uri="{BB962C8B-B14F-4D97-AF65-F5344CB8AC3E}">
        <p14:creationId xmlns:p14="http://schemas.microsoft.com/office/powerpoint/2010/main" val="4215253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再一个例子：有连续重复字母</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90</a:t>
            </a:fld>
            <a:endParaRPr lang="en-US" altLang="zh-CN"/>
          </a:p>
        </p:txBody>
      </p:sp>
    </p:spTree>
    <p:extLst>
      <p:ext uri="{BB962C8B-B14F-4D97-AF65-F5344CB8AC3E}">
        <p14:creationId xmlns:p14="http://schemas.microsoft.com/office/powerpoint/2010/main" val="3731277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没有连续重复字母</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92</a:t>
            </a:fld>
            <a:endParaRPr lang="en-US" altLang="zh-CN"/>
          </a:p>
        </p:txBody>
      </p:sp>
    </p:spTree>
    <p:extLst>
      <p:ext uri="{BB962C8B-B14F-4D97-AF65-F5344CB8AC3E}">
        <p14:creationId xmlns:p14="http://schemas.microsoft.com/office/powerpoint/2010/main" val="2354747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书上数组从</a:t>
            </a:r>
            <a:r>
              <a:rPr lang="en-US" altLang="zh-CN" dirty="0"/>
              <a:t>0</a:t>
            </a:r>
            <a:r>
              <a:rPr lang="zh-CN" altLang="en-US" dirty="0"/>
              <a:t>开始存，所以是</a:t>
            </a:r>
            <a:r>
              <a:rPr lang="en-US" altLang="zh-CN" dirty="0"/>
              <a:t>-1</a:t>
            </a:r>
            <a:r>
              <a:rPr lang="zh-CN" altLang="en-US" dirty="0"/>
              <a:t>，前后缀相等长度，</a:t>
            </a:r>
            <a:r>
              <a:rPr lang="en-US" altLang="zh-CN" dirty="0"/>
              <a:t>0</a:t>
            </a:r>
            <a:r>
              <a:rPr lang="zh-CN" altLang="en-US" dirty="0"/>
              <a:t>；</a:t>
            </a:r>
            <a:endParaRPr lang="en-US" altLang="zh-CN" dirty="0"/>
          </a:p>
          <a:p>
            <a:r>
              <a:rPr lang="zh-CN" altLang="en-US" dirty="0"/>
              <a:t>这里从</a:t>
            </a:r>
            <a:r>
              <a:rPr lang="en-US" altLang="zh-CN" dirty="0"/>
              <a:t>1</a:t>
            </a:r>
            <a:r>
              <a:rPr lang="zh-CN" altLang="en-US" dirty="0"/>
              <a:t>开始存，因此是</a:t>
            </a:r>
            <a:r>
              <a:rPr lang="en-US" altLang="zh-CN" dirty="0"/>
              <a:t>0</a:t>
            </a:r>
            <a:r>
              <a:rPr lang="zh-CN" altLang="en-US" dirty="0"/>
              <a:t>，前后缀相等长度</a:t>
            </a:r>
            <a:r>
              <a:rPr lang="en-US" altLang="zh-CN" dirty="0"/>
              <a:t>+1</a:t>
            </a:r>
            <a:r>
              <a:rPr lang="zh-CN" altLang="en-US" dirty="0"/>
              <a:t>，</a:t>
            </a:r>
            <a:r>
              <a:rPr lang="en-US" altLang="zh-CN" dirty="0"/>
              <a:t>1</a:t>
            </a:r>
            <a:r>
              <a:rPr lang="zh-CN" altLang="en-US" dirty="0"/>
              <a:t>；</a:t>
            </a:r>
            <a:endParaRPr lang="en-US" altLang="zh-CN" dirty="0"/>
          </a:p>
          <a:p>
            <a:r>
              <a:rPr lang="zh-CN" altLang="en-US" dirty="0"/>
              <a:t>根据代码看是否要加</a:t>
            </a:r>
            <a:r>
              <a:rPr lang="en-US" altLang="zh-CN" dirty="0"/>
              <a:t>1</a:t>
            </a:r>
            <a:r>
              <a:rPr lang="zh-CN" altLang="en-US" dirty="0"/>
              <a:t>，先求交集</a:t>
            </a:r>
            <a:r>
              <a:rPr lang="en-US" altLang="zh-CN" dirty="0"/>
              <a:t>PM</a:t>
            </a:r>
            <a:r>
              <a:rPr lang="zh-CN" altLang="en-US" dirty="0"/>
              <a:t>，然后右移一位</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95</a:t>
            </a:fld>
            <a:endParaRPr lang="en-US" altLang="zh-CN"/>
          </a:p>
        </p:txBody>
      </p:sp>
    </p:spTree>
    <p:extLst>
      <p:ext uri="{BB962C8B-B14F-4D97-AF65-F5344CB8AC3E}">
        <p14:creationId xmlns:p14="http://schemas.microsoft.com/office/powerpoint/2010/main" val="291942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引入</a:t>
            </a:r>
            <a:r>
              <a:rPr lang="en-US" altLang="zh-CN" dirty="0" err="1"/>
              <a:t>nextval</a:t>
            </a:r>
            <a:r>
              <a:rPr lang="zh-CN" altLang="en-US" dirty="0"/>
              <a:t>数组</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100</a:t>
            </a:fld>
            <a:endParaRPr lang="en-US" altLang="zh-CN"/>
          </a:p>
        </p:txBody>
      </p:sp>
    </p:spTree>
    <p:extLst>
      <p:ext uri="{BB962C8B-B14F-4D97-AF65-F5344CB8AC3E}">
        <p14:creationId xmlns:p14="http://schemas.microsoft.com/office/powerpoint/2010/main" val="264211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优化后的结果</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101</a:t>
            </a:fld>
            <a:endParaRPr lang="en-US" altLang="zh-CN"/>
          </a:p>
        </p:txBody>
      </p:sp>
    </p:spTree>
    <p:extLst>
      <p:ext uri="{BB962C8B-B14F-4D97-AF65-F5344CB8AC3E}">
        <p14:creationId xmlns:p14="http://schemas.microsoft.com/office/powerpoint/2010/main" val="847471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先得到</a:t>
            </a:r>
            <a:r>
              <a:rPr lang="en-US" altLang="zh-CN" dirty="0"/>
              <a:t>next</a:t>
            </a:r>
            <a:r>
              <a:rPr lang="zh-CN" altLang="en-US" dirty="0"/>
              <a:t>数组，再看其值所对应的字符是不是跟当前字符一样，一样则取其</a:t>
            </a:r>
            <a:r>
              <a:rPr lang="en-US" altLang="zh-CN" dirty="0"/>
              <a:t>next</a:t>
            </a:r>
            <a:r>
              <a:rPr lang="zh-CN" altLang="en-US" dirty="0"/>
              <a:t>数组值，循环往复</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106</a:t>
            </a:fld>
            <a:endParaRPr lang="en-US" altLang="zh-CN"/>
          </a:p>
        </p:txBody>
      </p:sp>
    </p:spTree>
    <p:extLst>
      <p:ext uri="{BB962C8B-B14F-4D97-AF65-F5344CB8AC3E}">
        <p14:creationId xmlns:p14="http://schemas.microsoft.com/office/powerpoint/2010/main" val="1479260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107</a:t>
            </a:fld>
            <a:endParaRPr lang="en-US" altLang="zh-CN"/>
          </a:p>
        </p:txBody>
      </p:sp>
    </p:spTree>
    <p:extLst>
      <p:ext uri="{BB962C8B-B14F-4D97-AF65-F5344CB8AC3E}">
        <p14:creationId xmlns:p14="http://schemas.microsoft.com/office/powerpoint/2010/main" val="228649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108</a:t>
            </a:fld>
            <a:endParaRPr lang="en-US" altLang="zh-CN"/>
          </a:p>
        </p:txBody>
      </p:sp>
    </p:spTree>
    <p:extLst>
      <p:ext uri="{BB962C8B-B14F-4D97-AF65-F5344CB8AC3E}">
        <p14:creationId xmlns:p14="http://schemas.microsoft.com/office/powerpoint/2010/main" val="435717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109</a:t>
            </a:fld>
            <a:endParaRPr lang="en-US" altLang="zh-CN"/>
          </a:p>
        </p:txBody>
      </p:sp>
    </p:spTree>
    <p:extLst>
      <p:ext uri="{BB962C8B-B14F-4D97-AF65-F5344CB8AC3E}">
        <p14:creationId xmlns:p14="http://schemas.microsoft.com/office/powerpoint/2010/main" val="1838114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a:t>
            </a:fld>
            <a:endParaRPr lang="en-US" altLang="zh-CN"/>
          </a:p>
        </p:txBody>
      </p:sp>
    </p:spTree>
    <p:extLst>
      <p:ext uri="{BB962C8B-B14F-4D97-AF65-F5344CB8AC3E}">
        <p14:creationId xmlns:p14="http://schemas.microsoft.com/office/powerpoint/2010/main" val="4199272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400" b="0" i="0" u="none" strike="noStrike" kern="0" cap="none" spc="0" normalizeH="0" baseline="0" noProof="0" dirty="0">
                <a:ln>
                  <a:noFill/>
                </a:ln>
                <a:solidFill>
                  <a:schemeClr val="tx1"/>
                </a:solidFill>
                <a:effectLst/>
                <a:uLnTx/>
                <a:uFillTx/>
                <a:latin typeface="Times New Roman" pitchFamily="18" charset="0"/>
                <a:ea typeface="宋体" pitchFamily="2" charset="-122"/>
                <a:cs typeface="+mn-cs"/>
              </a:rPr>
              <a:t>块链式存储结构对字符串的连接等操作的实现比较方便，但总体来说操作复杂</a:t>
            </a:r>
            <a:r>
              <a:rPr kumimoji="0" lang="zh-CN" altLang="en-US" sz="1400" b="0" i="0" u="none" strike="noStrike" kern="0" cap="none" spc="0" normalizeH="0" baseline="0" noProof="0" dirty="0">
                <a:ln>
                  <a:noFill/>
                </a:ln>
                <a:solidFill>
                  <a:schemeClr val="tx1"/>
                </a:solidFill>
                <a:effectLst/>
                <a:uLnTx/>
                <a:uFillTx/>
                <a:latin typeface="Times New Roman" pitchFamily="18" charset="0"/>
                <a:ea typeface="宋体" pitchFamily="2" charset="-122"/>
                <a:cs typeface="+mn-cs"/>
              </a:rPr>
              <a:t>，</a:t>
            </a:r>
            <a:r>
              <a:rPr kumimoji="0" lang="zh-CN" altLang="zh-CN" sz="1400" b="0" i="0" u="none" strike="noStrike" kern="0" cap="none" spc="0" normalizeH="0" baseline="0" noProof="0" dirty="0">
                <a:ln>
                  <a:noFill/>
                </a:ln>
                <a:solidFill>
                  <a:schemeClr val="tx1"/>
                </a:solidFill>
                <a:effectLst/>
                <a:uLnTx/>
                <a:uFillTx/>
                <a:latin typeface="Times New Roman" pitchFamily="18" charset="0"/>
                <a:ea typeface="宋体" pitchFamily="2" charset="-122"/>
                <a:cs typeface="+mn-cs"/>
              </a:rPr>
              <a:t>占用的存储空间大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138063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49</a:t>
            </a:fld>
            <a:endParaRPr lang="en-US" altLang="zh-CN"/>
          </a:p>
        </p:txBody>
      </p:sp>
    </p:spTree>
    <p:extLst>
      <p:ext uri="{BB962C8B-B14F-4D97-AF65-F5344CB8AC3E}">
        <p14:creationId xmlns:p14="http://schemas.microsoft.com/office/powerpoint/2010/main" val="2717569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KMP</a:t>
            </a:r>
            <a:r>
              <a:rPr lang="zh-CN" altLang="en-US" dirty="0"/>
              <a:t>算法并不是效率最高的算法，实际采用并不多；各种文本编辑器的</a:t>
            </a:r>
            <a:r>
              <a:rPr lang="en-US" altLang="zh-CN" dirty="0"/>
              <a:t>“</a:t>
            </a:r>
            <a:r>
              <a:rPr lang="zh-CN" altLang="en-US" dirty="0"/>
              <a:t>查找</a:t>
            </a:r>
            <a:r>
              <a:rPr lang="en-US" altLang="zh-CN" dirty="0"/>
              <a:t>”</a:t>
            </a:r>
            <a:r>
              <a:rPr lang="zh-CN" altLang="en-US" dirty="0"/>
              <a:t>功能</a:t>
            </a:r>
            <a:r>
              <a:rPr lang="en-US" altLang="zh-CN" dirty="0"/>
              <a:t>(</a:t>
            </a:r>
            <a:r>
              <a:rPr lang="en-US" altLang="zh-CN" dirty="0" err="1"/>
              <a:t>Ctrl+F</a:t>
            </a:r>
            <a:r>
              <a:rPr lang="en-US" altLang="zh-CN" dirty="0"/>
              <a:t>)</a:t>
            </a:r>
            <a:r>
              <a:rPr lang="zh-CN" altLang="en-US" dirty="0"/>
              <a:t>，大多采用</a:t>
            </a:r>
            <a:r>
              <a:rPr lang="en-US" altLang="zh-CN" dirty="0"/>
              <a:t>Boyer-Moore</a:t>
            </a:r>
            <a:r>
              <a:rPr lang="zh-CN" altLang="en-US" dirty="0"/>
              <a:t>算法；</a:t>
            </a:r>
            <a:r>
              <a:rPr lang="en-US" altLang="zh-CN" dirty="0"/>
              <a:t>Boyer-Moore</a:t>
            </a:r>
            <a:r>
              <a:rPr lang="zh-CN" altLang="en-US" dirty="0"/>
              <a:t>算法不仅效率高，而且构思巧妙，容易理解</a:t>
            </a:r>
            <a:endParaRPr lang="en-US" altLang="zh-CN" dirty="0"/>
          </a:p>
          <a:p>
            <a:endParaRPr lang="en-US" altLang="zh-CN" dirty="0"/>
          </a:p>
          <a:p>
            <a:r>
              <a:rPr lang="en-US" altLang="zh-CN" dirty="0"/>
              <a:t>BM</a:t>
            </a:r>
            <a:r>
              <a:rPr lang="zh-CN" altLang="en-US" dirty="0"/>
              <a:t>算法与</a:t>
            </a:r>
            <a:r>
              <a:rPr lang="en-US" altLang="zh-CN" dirty="0"/>
              <a:t>KMP</a:t>
            </a:r>
            <a:r>
              <a:rPr lang="zh-CN" altLang="en-US" dirty="0"/>
              <a:t>算法的差别在于：</a:t>
            </a:r>
          </a:p>
          <a:p>
            <a:r>
              <a:rPr lang="en-US" altLang="zh-CN" dirty="0"/>
              <a:t>(1) </a:t>
            </a:r>
            <a:r>
              <a:rPr lang="zh-CN" altLang="en-US" dirty="0"/>
              <a:t>在进行匹配比较时，不是自左向右进行，而是自右向左进行；</a:t>
            </a:r>
          </a:p>
          <a:p>
            <a:r>
              <a:rPr lang="en-US" altLang="zh-CN" dirty="0"/>
              <a:t>(2) </a:t>
            </a:r>
            <a:r>
              <a:rPr lang="zh-CN" altLang="en-US" dirty="0"/>
              <a:t>预先计算出正文中可能的字符在模式中出现的位置相关信息，利用这些信息来减少比较次数。</a:t>
            </a:r>
          </a:p>
          <a:p>
            <a:endParaRPr lang="zh-CN" altLang="en-US" dirty="0"/>
          </a:p>
          <a:p>
            <a:r>
              <a:rPr lang="zh-CN" altLang="en-US" dirty="0"/>
              <a:t>根据字符串匹配的思想，窗口向右移动的动作一定发生在匹配失效或完全匹配时。为了右移更大的距离，</a:t>
            </a:r>
            <a:r>
              <a:rPr lang="en-US" altLang="zh-CN" dirty="0"/>
              <a:t>BM</a:t>
            </a:r>
            <a:r>
              <a:rPr lang="zh-CN" altLang="en-US" dirty="0"/>
              <a:t>算法使用两个预计算函数来指导窗口向右移动的距离，这两个函数分别被称为好后缀移动</a:t>
            </a:r>
            <a:r>
              <a:rPr lang="en-US" altLang="zh-CN" dirty="0"/>
              <a:t>(Good-Suffix Shift)</a:t>
            </a:r>
            <a:r>
              <a:rPr lang="zh-CN" altLang="en-US" dirty="0"/>
              <a:t>和坏字符移动</a:t>
            </a:r>
            <a:r>
              <a:rPr lang="en-US" altLang="zh-CN" dirty="0"/>
              <a:t>(Bad-Character Shift)</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1278213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再来看下比较坏情况</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64</a:t>
            </a:fld>
            <a:endParaRPr lang="en-US" altLang="zh-CN"/>
          </a:p>
        </p:txBody>
      </p:sp>
    </p:spTree>
    <p:extLst>
      <p:ext uri="{BB962C8B-B14F-4D97-AF65-F5344CB8AC3E}">
        <p14:creationId xmlns:p14="http://schemas.microsoft.com/office/powerpoint/2010/main" val="3763601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核心问题：模式串指针应该回溯到哪儿？</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75</a:t>
            </a:fld>
            <a:endParaRPr lang="en-US" altLang="zh-CN"/>
          </a:p>
        </p:txBody>
      </p:sp>
    </p:spTree>
    <p:extLst>
      <p:ext uri="{BB962C8B-B14F-4D97-AF65-F5344CB8AC3E}">
        <p14:creationId xmlns:p14="http://schemas.microsoft.com/office/powerpoint/2010/main" val="198443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a:t>
            </a:r>
            <a:r>
              <a:rPr lang="en-US" altLang="zh-CN" dirty="0"/>
              <a:t>j</a:t>
            </a:r>
            <a:r>
              <a:rPr lang="zh-CN" altLang="en-US" dirty="0"/>
              <a:t>怎么变，其实跟</a:t>
            </a:r>
            <a:r>
              <a:rPr lang="en-US" altLang="zh-CN" dirty="0"/>
              <a:t>L</a:t>
            </a:r>
            <a:r>
              <a:rPr lang="zh-CN" altLang="en-US" dirty="0"/>
              <a:t>关系不大，是由</a:t>
            </a:r>
            <a:r>
              <a:rPr lang="en-US" altLang="zh-CN" dirty="0"/>
              <a:t>pat</a:t>
            </a:r>
            <a:r>
              <a:rPr lang="zh-CN" altLang="en-US" dirty="0"/>
              <a:t>自身特性决定的</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82</a:t>
            </a:fld>
            <a:endParaRPr lang="en-US" altLang="zh-CN"/>
          </a:p>
        </p:txBody>
      </p:sp>
    </p:spTree>
    <p:extLst>
      <p:ext uri="{BB962C8B-B14F-4D97-AF65-F5344CB8AC3E}">
        <p14:creationId xmlns:p14="http://schemas.microsoft.com/office/powerpoint/2010/main" val="2097213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a:prstGeom prst="rect">
            <a:avLst/>
          </a:prstGeo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a:xfrm>
            <a:off x="8737600" y="6248400"/>
            <a:ext cx="2540000" cy="457200"/>
          </a:xfrm>
          <a:prstGeom prst="rect">
            <a:avLst/>
          </a:prstGeom>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68" name="页脚占位符 3"/>
          <p:cNvSpPr txBox="1">
            <a:spLocks/>
          </p:cNvSpPr>
          <p:nvPr userDrawn="1"/>
        </p:nvSpPr>
        <p:spPr bwMode="auto">
          <a:xfrm>
            <a:off x="4461835" y="6240257"/>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a:t>复旦大学软件学院</a:t>
            </a:r>
            <a:r>
              <a:rPr lang="en-US" altLang="zh-CN" sz="1400" dirty="0"/>
              <a:t>2025</a:t>
            </a:r>
            <a:r>
              <a:rPr lang="zh-CN" altLang="en-US" sz="1400" dirty="0"/>
              <a:t>秋 </a:t>
            </a:r>
            <a:r>
              <a:rPr lang="en-US" altLang="zh-CN" sz="1400" dirty="0"/>
              <a:t>Data Structure</a:t>
            </a:r>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Data Structure</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a:p>
          <a:p>
            <a:pPr eaLnBrk="1" hangingPunct="1"/>
            <a:r>
              <a:rPr lang="zh-CN" altLang="en-US" sz="3600" dirty="0">
                <a:ea typeface="华文行楷" pitchFamily="2" charset="-122"/>
              </a:rPr>
              <a:t>复旦大学软件学院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
            </a:r>
            <a:r>
              <a:rPr lang="zh-CN" altLang="en-US" dirty="0"/>
              <a:t>维数组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476270" y="1905000"/>
            <a:ext cx="7645859" cy="4114800"/>
          </a:xfrm>
          <a:prstGeom prst="rect">
            <a:avLst/>
          </a:prstGeom>
        </p:spPr>
      </p:pic>
    </p:spTree>
    <p:extLst>
      <p:ext uri="{BB962C8B-B14F-4D97-AF65-F5344CB8AC3E}">
        <p14:creationId xmlns:p14="http://schemas.microsoft.com/office/powerpoint/2010/main" val="20129122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算法进一步优化</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511180" y="1556792"/>
            <a:ext cx="9576040" cy="4811216"/>
          </a:xfrm>
          <a:prstGeom prst="rect">
            <a:avLst/>
          </a:prstGeom>
        </p:spPr>
      </p:pic>
    </p:spTree>
    <p:extLst>
      <p:ext uri="{BB962C8B-B14F-4D97-AF65-F5344CB8AC3E}">
        <p14:creationId xmlns:p14="http://schemas.microsoft.com/office/powerpoint/2010/main" val="10585350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算法进一步优化</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474565" y="1556792"/>
            <a:ext cx="9649270" cy="4811216"/>
          </a:xfrm>
          <a:prstGeom prst="rect">
            <a:avLst/>
          </a:prstGeom>
        </p:spPr>
      </p:pic>
    </p:spTree>
    <p:extLst>
      <p:ext uri="{BB962C8B-B14F-4D97-AF65-F5344CB8AC3E}">
        <p14:creationId xmlns:p14="http://schemas.microsoft.com/office/powerpoint/2010/main" val="1955213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算法进一步优化</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8370" y="2564904"/>
            <a:ext cx="5678460" cy="2794992"/>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101569" y="2541773"/>
            <a:ext cx="5678462" cy="2841254"/>
          </a:xfrm>
          <a:prstGeom prst="rect">
            <a:avLst/>
          </a:prstGeom>
        </p:spPr>
      </p:pic>
    </p:spTree>
    <p:extLst>
      <p:ext uri="{BB962C8B-B14F-4D97-AF65-F5344CB8AC3E}">
        <p14:creationId xmlns:p14="http://schemas.microsoft.com/office/powerpoint/2010/main" val="196882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算法进一步优化</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551153"/>
            <a:ext cx="5689600" cy="2822494"/>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096000" y="2524793"/>
            <a:ext cx="5689600" cy="2875214"/>
          </a:xfrm>
          <a:prstGeom prst="rect">
            <a:avLst/>
          </a:prstGeom>
        </p:spPr>
      </p:pic>
    </p:spTree>
    <p:extLst>
      <p:ext uri="{BB962C8B-B14F-4D97-AF65-F5344CB8AC3E}">
        <p14:creationId xmlns:p14="http://schemas.microsoft.com/office/powerpoint/2010/main" val="29591264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算法进一步优化</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03823" y="1556792"/>
            <a:ext cx="9790754" cy="4811216"/>
          </a:xfrm>
          <a:prstGeom prst="rect">
            <a:avLst/>
          </a:prstGeom>
        </p:spPr>
      </p:pic>
    </p:spTree>
    <p:extLst>
      <p:ext uri="{BB962C8B-B14F-4D97-AF65-F5344CB8AC3E}">
        <p14:creationId xmlns:p14="http://schemas.microsoft.com/office/powerpoint/2010/main" val="3274562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算法进一步优化</a:t>
            </a:r>
          </a:p>
        </p:txBody>
      </p:sp>
      <p:pic>
        <p:nvPicPr>
          <p:cNvPr id="4" name="内容占位符 3"/>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545968"/>
            <a:ext cx="5689600" cy="2832864"/>
          </a:xfrm>
          <a:prstGeom prst="rect">
            <a:avLst/>
          </a:prstGeom>
        </p:spPr>
      </p:pic>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096000" y="2524944"/>
            <a:ext cx="5689600" cy="2874912"/>
          </a:xfrm>
          <a:prstGeom prst="rect">
            <a:avLst/>
          </a:prstGeom>
        </p:spPr>
      </p:pic>
    </p:spTree>
    <p:extLst>
      <p:ext uri="{BB962C8B-B14F-4D97-AF65-F5344CB8AC3E}">
        <p14:creationId xmlns:p14="http://schemas.microsoft.com/office/powerpoint/2010/main" val="12363378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结论：如何求</a:t>
            </a:r>
            <a:r>
              <a:rPr lang="en-US" altLang="zh-CN" dirty="0" err="1"/>
              <a:t>nextval</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812800" y="2409209"/>
            <a:ext cx="10972800" cy="3106382"/>
          </a:xfrm>
          <a:prstGeom prst="rect">
            <a:avLst/>
          </a:prstGeom>
        </p:spPr>
      </p:pic>
      <p:sp>
        <p:nvSpPr>
          <p:cNvPr id="3" name="矩形 2">
            <a:extLst>
              <a:ext uri="{FF2B5EF4-FFF2-40B4-BE49-F238E27FC236}">
                <a16:creationId xmlns:a16="http://schemas.microsoft.com/office/drawing/2014/main" id="{90A3DCB3-7DB5-4446-98F8-86F4AEA70B99}"/>
              </a:ext>
            </a:extLst>
          </p:cNvPr>
          <p:cNvSpPr/>
          <p:nvPr/>
        </p:nvSpPr>
        <p:spPr>
          <a:xfrm>
            <a:off x="2279576" y="5543565"/>
            <a:ext cx="7632848" cy="830997"/>
          </a:xfrm>
          <a:prstGeom prst="rect">
            <a:avLst/>
          </a:prstGeom>
        </p:spPr>
        <p:txBody>
          <a:bodyPr wrap="square">
            <a:spAutoFit/>
          </a:bodyPr>
          <a:lstStyle/>
          <a:p>
            <a:r>
              <a:rPr lang="zh-CN" altLang="en-US" sz="2400" dirty="0">
                <a:solidFill>
                  <a:srgbClr val="00B050"/>
                </a:solidFill>
              </a:rPr>
              <a:t>先得到</a:t>
            </a:r>
            <a:r>
              <a:rPr lang="en-US" altLang="zh-CN" sz="2400" dirty="0">
                <a:solidFill>
                  <a:srgbClr val="00B050"/>
                </a:solidFill>
              </a:rPr>
              <a:t>next</a:t>
            </a:r>
            <a:r>
              <a:rPr lang="zh-CN" altLang="en-US" sz="2400" dirty="0">
                <a:solidFill>
                  <a:srgbClr val="00B050"/>
                </a:solidFill>
              </a:rPr>
              <a:t>数组，再看其值所对应的字符是不是跟当前字符一样，一样则取其</a:t>
            </a:r>
            <a:r>
              <a:rPr lang="en-US" altLang="zh-CN" sz="2400" dirty="0">
                <a:solidFill>
                  <a:srgbClr val="00B050"/>
                </a:solidFill>
              </a:rPr>
              <a:t>next</a:t>
            </a:r>
            <a:r>
              <a:rPr lang="zh-CN" altLang="en-US" sz="2400" dirty="0">
                <a:solidFill>
                  <a:srgbClr val="00B050"/>
                </a:solidFill>
              </a:rPr>
              <a:t>数组值，循环往复。</a:t>
            </a:r>
          </a:p>
        </p:txBody>
      </p:sp>
    </p:spTree>
    <p:extLst>
      <p:ext uri="{BB962C8B-B14F-4D97-AF65-F5344CB8AC3E}">
        <p14:creationId xmlns:p14="http://schemas.microsoft.com/office/powerpoint/2010/main" val="34100047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串</a:t>
            </a:r>
            <a:r>
              <a:rPr lang="en-US" altLang="zh-CN" dirty="0"/>
              <a:t>’</a:t>
            </a:r>
            <a:r>
              <a:rPr lang="en-US" altLang="zh-CN" dirty="0" err="1"/>
              <a:t>ababaaababaa</a:t>
            </a:r>
            <a:r>
              <a:rPr lang="en-US" altLang="zh-CN" dirty="0"/>
              <a:t>’</a:t>
            </a:r>
            <a:r>
              <a:rPr lang="zh-CN" altLang="en-US" dirty="0"/>
              <a:t>的</a:t>
            </a:r>
            <a:r>
              <a:rPr lang="en-US" altLang="zh-CN" dirty="0"/>
              <a:t>next</a:t>
            </a:r>
            <a:r>
              <a:rPr lang="zh-CN" altLang="en-US" dirty="0"/>
              <a:t>数组为（）</a:t>
            </a:r>
            <a:endParaRPr lang="en-US" altLang="zh-CN" dirty="0"/>
          </a:p>
          <a:p>
            <a:pPr lvl="1"/>
            <a:r>
              <a:rPr lang="en-US" altLang="zh-CN" dirty="0"/>
              <a:t>A. -1</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a:t>
            </a:r>
            <a:r>
              <a:rPr lang="en-US" altLang="zh-CN" dirty="0"/>
              <a:t>8</a:t>
            </a:r>
            <a:r>
              <a:rPr lang="zh-CN" altLang="en-US" dirty="0"/>
              <a:t>，</a:t>
            </a:r>
            <a:r>
              <a:rPr lang="en-US" altLang="zh-CN" dirty="0"/>
              <a:t>8</a:t>
            </a:r>
          </a:p>
          <a:p>
            <a:pPr lvl="1"/>
            <a:r>
              <a:rPr lang="en-US" altLang="zh-CN" dirty="0"/>
              <a:t>B. -1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0</a:t>
            </a:r>
            <a:r>
              <a:rPr lang="zh-CN" altLang="en-US" dirty="0"/>
              <a:t>，</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1</a:t>
            </a:r>
          </a:p>
          <a:p>
            <a:pPr lvl="1"/>
            <a:r>
              <a:rPr lang="en-US" altLang="zh-CN" dirty="0"/>
              <a:t>C. -1</a:t>
            </a:r>
            <a:r>
              <a:rPr lang="zh-CN" altLang="en-US" dirty="0"/>
              <a:t>，</a:t>
            </a:r>
            <a:r>
              <a:rPr lang="en-US" altLang="zh-CN" dirty="0"/>
              <a:t>0</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1</a:t>
            </a:r>
            <a:r>
              <a:rPr lang="zh-CN" altLang="en-US" dirty="0"/>
              <a:t>，</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a:t>
            </a:r>
          </a:p>
          <a:p>
            <a:pPr lvl="1"/>
            <a:r>
              <a:rPr lang="en-US" altLang="zh-CN" dirty="0"/>
              <a:t>D. -1</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2</a:t>
            </a:r>
            <a:r>
              <a:rPr lang="zh-CN" altLang="en-US" dirty="0"/>
              <a:t>，</a:t>
            </a:r>
            <a:r>
              <a:rPr lang="en-US" altLang="zh-CN" dirty="0"/>
              <a:t>1</a:t>
            </a:r>
            <a:r>
              <a:rPr lang="zh-CN" altLang="en-US" dirty="0"/>
              <a:t>，</a:t>
            </a:r>
            <a:r>
              <a:rPr lang="en-US" altLang="zh-CN" dirty="0"/>
              <a:t>1</a:t>
            </a:r>
            <a:r>
              <a:rPr lang="zh-CN" altLang="en-US" dirty="0"/>
              <a:t>，</a:t>
            </a:r>
            <a:r>
              <a:rPr lang="en-US" altLang="zh-CN" dirty="0"/>
              <a:t>2</a:t>
            </a:r>
            <a:r>
              <a:rPr lang="zh-CN" altLang="en-US" dirty="0"/>
              <a:t>，</a:t>
            </a:r>
            <a:r>
              <a:rPr lang="en-US" altLang="zh-CN" dirty="0"/>
              <a:t>3</a:t>
            </a:r>
            <a:endParaRPr lang="zh-CN" altLang="en-US" dirty="0"/>
          </a:p>
        </p:txBody>
      </p:sp>
    </p:spTree>
    <p:extLst>
      <p:ext uri="{BB962C8B-B14F-4D97-AF65-F5344CB8AC3E}">
        <p14:creationId xmlns:p14="http://schemas.microsoft.com/office/powerpoint/2010/main" val="37172901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串</a:t>
            </a:r>
            <a:r>
              <a:rPr lang="en-US" altLang="zh-CN" dirty="0"/>
              <a:t>’</a:t>
            </a:r>
            <a:r>
              <a:rPr lang="en-US" altLang="zh-CN" dirty="0" err="1"/>
              <a:t>ababaaababaa</a:t>
            </a:r>
            <a:r>
              <a:rPr lang="en-US" altLang="zh-CN" dirty="0"/>
              <a:t>’</a:t>
            </a:r>
            <a:r>
              <a:rPr lang="zh-CN" altLang="en-US" dirty="0"/>
              <a:t>的</a:t>
            </a:r>
            <a:r>
              <a:rPr lang="en-US" altLang="zh-CN" dirty="0" err="1"/>
              <a:t>nextval</a:t>
            </a:r>
            <a:r>
              <a:rPr lang="zh-CN" altLang="en-US" dirty="0"/>
              <a:t>数组为（）</a:t>
            </a:r>
            <a:endParaRPr lang="en-US" altLang="zh-CN" dirty="0"/>
          </a:p>
          <a:p>
            <a:pPr lvl="1"/>
            <a:r>
              <a:rPr lang="en-US" altLang="zh-CN" dirty="0"/>
              <a:t>A. 0</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1</a:t>
            </a:r>
            <a:r>
              <a:rPr lang="zh-CN" altLang="en-US" dirty="0"/>
              <a:t>，</a:t>
            </a:r>
            <a:r>
              <a:rPr lang="en-US" altLang="zh-CN" dirty="0"/>
              <a:t>2</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2</a:t>
            </a:r>
          </a:p>
          <a:p>
            <a:pPr lvl="1"/>
            <a:r>
              <a:rPr lang="en-US" altLang="zh-CN" dirty="0"/>
              <a:t>B. 0</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1</a:t>
            </a:r>
            <a:r>
              <a:rPr lang="zh-CN" altLang="en-US" dirty="0"/>
              <a:t>，</a:t>
            </a:r>
            <a:r>
              <a:rPr lang="en-US" altLang="zh-CN" dirty="0"/>
              <a:t>4</a:t>
            </a:r>
            <a:r>
              <a:rPr lang="zh-CN" altLang="en-US" dirty="0"/>
              <a:t>，</a:t>
            </a:r>
            <a:r>
              <a:rPr lang="en-US" altLang="zh-CN" dirty="0"/>
              <a:t>1</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2</a:t>
            </a:r>
          </a:p>
          <a:p>
            <a:pPr lvl="1"/>
            <a:r>
              <a:rPr lang="en-US" altLang="zh-CN" dirty="0"/>
              <a:t>C. 0</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4</a:t>
            </a:r>
            <a:r>
              <a:rPr lang="zh-CN" altLang="en-US" dirty="0"/>
              <a:t>，</a:t>
            </a:r>
            <a:r>
              <a:rPr lang="en-US" altLang="zh-CN" dirty="0"/>
              <a:t>2</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4</a:t>
            </a:r>
          </a:p>
          <a:p>
            <a:pPr lvl="1"/>
            <a:r>
              <a:rPr lang="en-US" altLang="zh-CN" dirty="0"/>
              <a:t>D. 0</a:t>
            </a:r>
            <a:r>
              <a:rPr lang="zh-CN" altLang="en-US" dirty="0"/>
              <a:t>，</a:t>
            </a:r>
            <a:r>
              <a:rPr lang="en-US" altLang="zh-CN" dirty="0"/>
              <a:t>1</a:t>
            </a:r>
            <a:r>
              <a:rPr lang="zh-CN" altLang="en-US" dirty="0"/>
              <a:t>，</a:t>
            </a:r>
            <a:r>
              <a:rPr lang="en-US" altLang="zh-CN" dirty="0"/>
              <a:t>1</a:t>
            </a:r>
            <a:r>
              <a:rPr lang="zh-CN" altLang="en-US" dirty="0"/>
              <a:t>，</a:t>
            </a:r>
            <a:r>
              <a:rPr lang="en-US" altLang="zh-CN" dirty="0"/>
              <a:t>1</a:t>
            </a:r>
            <a:r>
              <a:rPr lang="zh-CN" altLang="en-US" dirty="0"/>
              <a:t>，</a:t>
            </a:r>
            <a:r>
              <a:rPr lang="en-US" altLang="zh-CN" dirty="0"/>
              <a:t>0</a:t>
            </a:r>
            <a:r>
              <a:rPr lang="zh-CN" altLang="en-US" dirty="0"/>
              <a:t>，</a:t>
            </a:r>
            <a:r>
              <a:rPr lang="en-US" altLang="zh-CN" dirty="0"/>
              <a:t>2</a:t>
            </a:r>
            <a:r>
              <a:rPr lang="zh-CN" altLang="en-US" dirty="0"/>
              <a:t>，</a:t>
            </a:r>
            <a:r>
              <a:rPr lang="en-US" altLang="zh-CN" dirty="0"/>
              <a:t>1</a:t>
            </a:r>
            <a:r>
              <a:rPr lang="zh-CN" altLang="en-US" dirty="0"/>
              <a:t>，</a:t>
            </a:r>
            <a:r>
              <a:rPr lang="en-US" altLang="zh-CN" dirty="0"/>
              <a:t>1</a:t>
            </a:r>
            <a:r>
              <a:rPr lang="zh-CN" altLang="en-US" dirty="0"/>
              <a:t>，</a:t>
            </a:r>
            <a:r>
              <a:rPr lang="en-US" altLang="zh-CN" dirty="0"/>
              <a:t>0</a:t>
            </a:r>
            <a:r>
              <a:rPr lang="zh-CN" altLang="en-US" dirty="0"/>
              <a:t>，</a:t>
            </a:r>
            <a:r>
              <a:rPr lang="en-US" altLang="zh-CN" dirty="0"/>
              <a:t>1</a:t>
            </a:r>
            <a:r>
              <a:rPr lang="zh-CN" altLang="en-US" dirty="0"/>
              <a:t>，</a:t>
            </a:r>
            <a:r>
              <a:rPr lang="en-US" altLang="zh-CN" dirty="0"/>
              <a:t>0</a:t>
            </a:r>
            <a:r>
              <a:rPr lang="zh-CN" altLang="en-US" dirty="0"/>
              <a:t>，</a:t>
            </a:r>
            <a:r>
              <a:rPr lang="en-US" altLang="zh-CN" dirty="0"/>
              <a:t>4</a:t>
            </a:r>
            <a:endParaRPr lang="zh-CN" altLang="en-US" dirty="0"/>
          </a:p>
        </p:txBody>
      </p:sp>
    </p:spTree>
    <p:extLst>
      <p:ext uri="{BB962C8B-B14F-4D97-AF65-F5344CB8AC3E}">
        <p14:creationId xmlns:p14="http://schemas.microsoft.com/office/powerpoint/2010/main" val="1656718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IV</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广义表</a:t>
            </a:r>
            <a:endParaRPr lang="en-US" altLang="zh-CN" dirty="0"/>
          </a:p>
        </p:txBody>
      </p:sp>
    </p:spTree>
    <p:extLst>
      <p:ext uri="{BB962C8B-B14F-4D97-AF65-F5344CB8AC3E}">
        <p14:creationId xmlns:p14="http://schemas.microsoft.com/office/powerpoint/2010/main" val="374683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一维数组的存储结构示例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21069" y="1447800"/>
            <a:ext cx="9556262" cy="5029200"/>
          </a:xfrm>
          <a:prstGeom prst="rect">
            <a:avLst/>
          </a:prstGeom>
        </p:spPr>
      </p:pic>
    </p:spTree>
    <p:extLst>
      <p:ext uri="{BB962C8B-B14F-4D97-AF65-F5344CB8AC3E}">
        <p14:creationId xmlns:p14="http://schemas.microsoft.com/office/powerpoint/2010/main" val="13136938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广义表定义</a:t>
            </a:r>
          </a:p>
        </p:txBody>
      </p:sp>
      <p:sp>
        <p:nvSpPr>
          <p:cNvPr id="3" name="内容占位符 2"/>
          <p:cNvSpPr>
            <a:spLocks noGrp="1"/>
          </p:cNvSpPr>
          <p:nvPr>
            <p:ph idx="1"/>
          </p:nvPr>
        </p:nvSpPr>
        <p:spPr/>
        <p:txBody>
          <a:bodyPr/>
          <a:lstStyle/>
          <a:p>
            <a:r>
              <a:rPr lang="en-US" altLang="zh-CN" dirty="0"/>
              <a:t>n (n</a:t>
            </a:r>
            <a:r>
              <a:rPr lang="en-US" altLang="zh-CN" dirty="0">
                <a:sym typeface="Symbol" panose="05050102010706020507" pitchFamily="18" charset="2"/>
              </a:rPr>
              <a:t></a:t>
            </a:r>
            <a:r>
              <a:rPr lang="en-US" altLang="zh-CN" dirty="0"/>
              <a:t>0)</a:t>
            </a:r>
            <a:r>
              <a:rPr lang="zh-CN" altLang="en-US" dirty="0"/>
              <a:t>个表元素组成的有限序列，记作：</a:t>
            </a:r>
            <a:br>
              <a:rPr lang="en-US" altLang="zh-CN" dirty="0"/>
            </a:br>
            <a:r>
              <a:rPr lang="en-US" altLang="zh-CN" dirty="0"/>
              <a:t>		</a:t>
            </a:r>
            <a:r>
              <a:rPr lang="en-US" altLang="zh-CN" dirty="0">
                <a:solidFill>
                  <a:srgbClr val="FF0000"/>
                </a:solidFill>
              </a:rPr>
              <a:t>LS (a</a:t>
            </a:r>
            <a:r>
              <a:rPr lang="en-US" altLang="zh-CN" baseline="-25000" dirty="0">
                <a:solidFill>
                  <a:srgbClr val="FF0000"/>
                </a:solidFill>
              </a:rPr>
              <a:t>0</a:t>
            </a:r>
            <a:r>
              <a:rPr lang="en-US" altLang="zh-CN" dirty="0">
                <a:solidFill>
                  <a:srgbClr val="FF0000"/>
                </a:solidFill>
              </a:rPr>
              <a:t>, a</a:t>
            </a:r>
            <a:r>
              <a:rPr lang="en-US" altLang="zh-CN" baseline="-25000" dirty="0">
                <a:solidFill>
                  <a:srgbClr val="FF0000"/>
                </a:solidFill>
              </a:rPr>
              <a:t>1</a:t>
            </a:r>
            <a:r>
              <a:rPr lang="en-US" altLang="zh-CN" dirty="0">
                <a:solidFill>
                  <a:srgbClr val="FF0000"/>
                </a:solidFill>
              </a:rPr>
              <a:t>, a</a:t>
            </a:r>
            <a:r>
              <a:rPr lang="en-US" altLang="zh-CN" baseline="-25000" dirty="0">
                <a:solidFill>
                  <a:srgbClr val="FF0000"/>
                </a:solidFill>
              </a:rPr>
              <a:t>2</a:t>
            </a:r>
            <a:r>
              <a:rPr lang="en-US" altLang="zh-CN" dirty="0">
                <a:solidFill>
                  <a:srgbClr val="FF0000"/>
                </a:solidFill>
              </a:rPr>
              <a:t>, …, a</a:t>
            </a:r>
            <a:r>
              <a:rPr lang="en-US" altLang="zh-CN" baseline="-25000" dirty="0">
                <a:solidFill>
                  <a:srgbClr val="FF0000"/>
                </a:solidFill>
              </a:rPr>
              <a:t>n-1</a:t>
            </a:r>
            <a:r>
              <a:rPr lang="en-US" altLang="zh-CN" dirty="0">
                <a:solidFill>
                  <a:srgbClr val="FF0000"/>
                </a:solidFill>
              </a:rPr>
              <a:t>)</a:t>
            </a:r>
          </a:p>
          <a:p>
            <a:pPr lvl="1"/>
            <a:r>
              <a:rPr lang="en-US" altLang="zh-CN" dirty="0"/>
              <a:t>LS</a:t>
            </a:r>
            <a:r>
              <a:rPr lang="zh-CN" altLang="en-US" dirty="0"/>
              <a:t>是表名，</a:t>
            </a:r>
            <a:r>
              <a:rPr lang="en-US" altLang="zh-CN" dirty="0" err="1"/>
              <a:t>a</a:t>
            </a:r>
            <a:r>
              <a:rPr lang="en-US" altLang="zh-CN" baseline="-25000" dirty="0" err="1"/>
              <a:t>i</a:t>
            </a:r>
            <a:r>
              <a:rPr lang="zh-CN" altLang="en-US" dirty="0"/>
              <a:t>是表元素，它可以是表（称为子表），也可以是数据元素（称为原子）</a:t>
            </a:r>
          </a:p>
          <a:p>
            <a:pPr lvl="1"/>
            <a:r>
              <a:rPr lang="en-US" altLang="zh-CN" dirty="0"/>
              <a:t>n</a:t>
            </a:r>
            <a:r>
              <a:rPr lang="zh-CN" altLang="en-US" dirty="0"/>
              <a:t>为表的长度，</a:t>
            </a:r>
            <a:r>
              <a:rPr lang="en-US" altLang="zh-CN" dirty="0"/>
              <a:t>n=0</a:t>
            </a:r>
            <a:r>
              <a:rPr lang="zh-CN" altLang="en-US" dirty="0"/>
              <a:t>的广义表为空表</a:t>
            </a:r>
          </a:p>
          <a:p>
            <a:pPr lvl="1"/>
            <a:r>
              <a:rPr lang="en-US" altLang="zh-CN" dirty="0"/>
              <a:t>n&gt;0</a:t>
            </a:r>
            <a:r>
              <a:rPr lang="zh-CN" altLang="en-US" dirty="0"/>
              <a:t>时，表的第一个表元素称为广义表的表头</a:t>
            </a:r>
            <a:r>
              <a:rPr lang="en-US" altLang="zh-CN" dirty="0"/>
              <a:t>(Head)</a:t>
            </a:r>
            <a:r>
              <a:rPr lang="zh-CN" altLang="en-US" dirty="0"/>
              <a:t>，除此之外，其它表元素组成的表称为广义表的表尾</a:t>
            </a:r>
            <a:r>
              <a:rPr lang="en-US" altLang="zh-CN" dirty="0"/>
              <a:t>(Tail)</a:t>
            </a:r>
            <a:br>
              <a:rPr lang="en-US" altLang="zh-CN" dirty="0"/>
            </a:br>
            <a:r>
              <a:rPr lang="en-US" altLang="zh-CN" dirty="0"/>
              <a:t>Head(LS)=a</a:t>
            </a:r>
            <a:r>
              <a:rPr lang="en-US" altLang="zh-CN" baseline="-25000" dirty="0"/>
              <a:t>0</a:t>
            </a:r>
            <a:r>
              <a:rPr lang="zh-CN" altLang="en-US" dirty="0"/>
              <a:t>， </a:t>
            </a:r>
            <a:r>
              <a:rPr lang="en-US" altLang="zh-CN" dirty="0"/>
              <a:t>Tail(LS)=(a</a:t>
            </a:r>
            <a:r>
              <a:rPr lang="en-US" altLang="zh-CN" baseline="-25000" dirty="0"/>
              <a:t>1</a:t>
            </a:r>
            <a:r>
              <a:rPr lang="en-US" altLang="zh-CN" dirty="0"/>
              <a:t>, a</a:t>
            </a:r>
            <a:r>
              <a:rPr lang="en-US" altLang="zh-CN" baseline="-25000" dirty="0"/>
              <a:t>2</a:t>
            </a:r>
            <a:r>
              <a:rPr lang="en-US" altLang="zh-CN" dirty="0"/>
              <a:t>, …, a</a:t>
            </a:r>
            <a:r>
              <a:rPr lang="en-US" altLang="zh-CN" baseline="-25000" dirty="0"/>
              <a:t>n-1</a:t>
            </a:r>
            <a:r>
              <a:rPr lang="en-US" altLang="zh-CN" dirty="0"/>
              <a:t>)</a:t>
            </a:r>
            <a:endParaRPr lang="zh-CN" altLang="en-US" dirty="0"/>
          </a:p>
        </p:txBody>
      </p:sp>
    </p:spTree>
    <p:extLst>
      <p:ext uri="{BB962C8B-B14F-4D97-AF65-F5344CB8AC3E}">
        <p14:creationId xmlns:p14="http://schemas.microsoft.com/office/powerpoint/2010/main" val="41249836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广义表的一些例子</a:t>
            </a:r>
          </a:p>
        </p:txBody>
      </p:sp>
      <p:sp>
        <p:nvSpPr>
          <p:cNvPr id="3" name="内容占位符 2"/>
          <p:cNvSpPr>
            <a:spLocks noGrp="1"/>
          </p:cNvSpPr>
          <p:nvPr>
            <p:ph sz="half" idx="1"/>
          </p:nvPr>
        </p:nvSpPr>
        <p:spPr/>
        <p:txBody>
          <a:bodyPr/>
          <a:lstStyle/>
          <a:p>
            <a:r>
              <a:rPr lang="en-US" altLang="zh-CN" dirty="0"/>
              <a:t>A=( )</a:t>
            </a:r>
          </a:p>
          <a:p>
            <a:pPr lvl="1"/>
            <a:r>
              <a:rPr lang="zh-CN" altLang="en-US" dirty="0"/>
              <a:t>空表，长度为</a:t>
            </a:r>
            <a:r>
              <a:rPr lang="en-US" altLang="zh-CN" dirty="0"/>
              <a:t>0</a:t>
            </a:r>
            <a:r>
              <a:rPr lang="zh-CN" altLang="en-US" dirty="0"/>
              <a:t>，无表头和表尾</a:t>
            </a:r>
          </a:p>
          <a:p>
            <a:r>
              <a:rPr lang="en-US" altLang="zh-CN" dirty="0"/>
              <a:t>B=(6, 2)</a:t>
            </a:r>
          </a:p>
          <a:p>
            <a:pPr lvl="1"/>
            <a:r>
              <a:rPr lang="zh-CN" altLang="en-US" dirty="0"/>
              <a:t>线性表（只包括原子），长度为</a:t>
            </a:r>
            <a:r>
              <a:rPr lang="en-US" altLang="zh-CN" dirty="0"/>
              <a:t>2</a:t>
            </a:r>
            <a:r>
              <a:rPr lang="zh-CN" altLang="en-US" dirty="0"/>
              <a:t>，表头为</a:t>
            </a:r>
            <a:r>
              <a:rPr lang="en-US" altLang="zh-CN" dirty="0"/>
              <a:t>6</a:t>
            </a:r>
            <a:r>
              <a:rPr lang="zh-CN" altLang="en-US" dirty="0"/>
              <a:t>，表尾为</a:t>
            </a:r>
            <a:r>
              <a:rPr lang="en-US" altLang="zh-CN" dirty="0"/>
              <a:t>(2)</a:t>
            </a:r>
            <a:endParaRPr lang="zh-CN" altLang="en-US" dirty="0"/>
          </a:p>
          <a:p>
            <a:r>
              <a:rPr lang="en-US" altLang="zh-CN" dirty="0"/>
              <a:t>C=(‘a’, (5,  3,  ‘x’))</a:t>
            </a:r>
          </a:p>
          <a:p>
            <a:pPr lvl="1"/>
            <a:r>
              <a:rPr lang="zh-CN" altLang="en-US" dirty="0"/>
              <a:t>长度为</a:t>
            </a:r>
            <a:r>
              <a:rPr lang="en-US" altLang="zh-CN" dirty="0"/>
              <a:t>2</a:t>
            </a:r>
            <a:r>
              <a:rPr lang="zh-CN" altLang="en-US" dirty="0"/>
              <a:t>，表头为‘</a:t>
            </a:r>
            <a:r>
              <a:rPr lang="en-US" altLang="zh-CN" dirty="0"/>
              <a:t>a’</a:t>
            </a:r>
            <a:r>
              <a:rPr lang="zh-CN" altLang="en-US" dirty="0"/>
              <a:t>，表尾为</a:t>
            </a:r>
            <a:r>
              <a:rPr lang="en-US" altLang="zh-CN" dirty="0"/>
              <a:t>(( 5,  3, ‘x’ ))</a:t>
            </a:r>
            <a:r>
              <a:rPr lang="zh-CN" altLang="en-US" dirty="0"/>
              <a:t>（子表）</a:t>
            </a:r>
          </a:p>
          <a:p>
            <a:endParaRPr lang="zh-CN" altLang="en-US" dirty="0"/>
          </a:p>
        </p:txBody>
      </p:sp>
      <p:sp>
        <p:nvSpPr>
          <p:cNvPr id="4" name="内容占位符 3"/>
          <p:cNvSpPr>
            <a:spLocks noGrp="1"/>
          </p:cNvSpPr>
          <p:nvPr>
            <p:ph sz="half" idx="2"/>
          </p:nvPr>
        </p:nvSpPr>
        <p:spPr/>
        <p:txBody>
          <a:bodyPr/>
          <a:lstStyle/>
          <a:p>
            <a:r>
              <a:rPr lang="en-US" altLang="zh-CN" dirty="0"/>
              <a:t>D=(B, C, A)</a:t>
            </a:r>
          </a:p>
          <a:p>
            <a:pPr lvl="1"/>
            <a:r>
              <a:rPr lang="zh-CN" altLang="en-US" dirty="0"/>
              <a:t>长度为</a:t>
            </a:r>
            <a:r>
              <a:rPr lang="en-US" altLang="zh-CN" dirty="0"/>
              <a:t>3</a:t>
            </a:r>
            <a:r>
              <a:rPr lang="zh-CN" altLang="en-US" dirty="0"/>
              <a:t>，表头为</a:t>
            </a:r>
            <a:r>
              <a:rPr lang="en-US" altLang="zh-CN" dirty="0"/>
              <a:t>B</a:t>
            </a:r>
            <a:r>
              <a:rPr lang="zh-CN" altLang="en-US" dirty="0"/>
              <a:t>，表尾为</a:t>
            </a:r>
            <a:r>
              <a:rPr lang="en-US" altLang="zh-CN" dirty="0"/>
              <a:t>(C, A)</a:t>
            </a:r>
            <a:endParaRPr lang="zh-CN" altLang="en-US" dirty="0"/>
          </a:p>
          <a:p>
            <a:r>
              <a:rPr lang="en-US" altLang="zh-CN" dirty="0"/>
              <a:t>E=(B, D)</a:t>
            </a:r>
          </a:p>
          <a:p>
            <a:pPr lvl="1"/>
            <a:r>
              <a:rPr lang="zh-CN" altLang="en-US" dirty="0"/>
              <a:t>长度为</a:t>
            </a:r>
            <a:r>
              <a:rPr lang="en-US" altLang="zh-CN" dirty="0"/>
              <a:t>2</a:t>
            </a:r>
            <a:r>
              <a:rPr lang="zh-CN" altLang="en-US" dirty="0"/>
              <a:t>，表头为</a:t>
            </a:r>
            <a:r>
              <a:rPr lang="en-US" altLang="zh-CN" dirty="0"/>
              <a:t>B</a:t>
            </a:r>
            <a:r>
              <a:rPr lang="zh-CN" altLang="en-US" dirty="0"/>
              <a:t>，表尾为</a:t>
            </a:r>
            <a:r>
              <a:rPr lang="en-US" altLang="zh-CN" dirty="0"/>
              <a:t>(D)</a:t>
            </a:r>
            <a:endParaRPr lang="zh-CN" altLang="en-US" dirty="0"/>
          </a:p>
          <a:p>
            <a:r>
              <a:rPr lang="en-US" altLang="zh-CN" dirty="0"/>
              <a:t>F=(4, F)</a:t>
            </a:r>
          </a:p>
          <a:p>
            <a:pPr lvl="1"/>
            <a:r>
              <a:rPr lang="zh-CN" altLang="en-US" dirty="0"/>
              <a:t>长度为</a:t>
            </a:r>
            <a:r>
              <a:rPr lang="en-US" altLang="zh-CN" dirty="0"/>
              <a:t>2</a:t>
            </a:r>
            <a:r>
              <a:rPr lang="zh-CN" altLang="en-US" dirty="0"/>
              <a:t>，表头为</a:t>
            </a:r>
            <a:r>
              <a:rPr lang="en-US" altLang="zh-CN" dirty="0"/>
              <a:t>4</a:t>
            </a:r>
            <a:r>
              <a:rPr lang="zh-CN" altLang="en-US" dirty="0"/>
              <a:t>，表尾为</a:t>
            </a:r>
            <a:r>
              <a:rPr lang="en-US" altLang="zh-CN" dirty="0"/>
              <a:t>(F)</a:t>
            </a:r>
            <a:endParaRPr lang="zh-CN" altLang="en-US" dirty="0"/>
          </a:p>
          <a:p>
            <a:endParaRPr lang="zh-CN" altLang="en-US" dirty="0"/>
          </a:p>
        </p:txBody>
      </p:sp>
    </p:spTree>
    <p:extLst>
      <p:ext uri="{BB962C8B-B14F-4D97-AF65-F5344CB8AC3E}">
        <p14:creationId xmlns:p14="http://schemas.microsoft.com/office/powerpoint/2010/main" val="3809701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广义表的一些例子</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778107" y="1484784"/>
            <a:ext cx="7042186" cy="4955232"/>
          </a:xfrm>
          <a:prstGeom prst="rect">
            <a:avLst/>
          </a:prstGeom>
        </p:spPr>
      </p:pic>
    </p:spTree>
    <p:extLst>
      <p:ext uri="{BB962C8B-B14F-4D97-AF65-F5344CB8AC3E}">
        <p14:creationId xmlns:p14="http://schemas.microsoft.com/office/powerpoint/2010/main" val="3462783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广义表的特性</a:t>
            </a:r>
          </a:p>
        </p:txBody>
      </p:sp>
      <p:sp>
        <p:nvSpPr>
          <p:cNvPr id="5" name="内容占位符 4"/>
          <p:cNvSpPr>
            <a:spLocks noGrp="1"/>
          </p:cNvSpPr>
          <p:nvPr>
            <p:ph sz="half" idx="1"/>
          </p:nvPr>
        </p:nvSpPr>
        <p:spPr/>
        <p:txBody>
          <a:bodyPr/>
          <a:lstStyle/>
          <a:p>
            <a:r>
              <a:rPr lang="zh-CN" altLang="en-US" dirty="0"/>
              <a:t>有次序性</a:t>
            </a:r>
          </a:p>
          <a:p>
            <a:pPr lvl="1"/>
            <a:r>
              <a:rPr lang="zh-CN" altLang="en-US" dirty="0"/>
              <a:t>在广义表中，各表元素在表中以线性序列排列，每个元素至多一个直接前驱，一个直接后继，且次序不能交换</a:t>
            </a:r>
          </a:p>
          <a:p>
            <a:r>
              <a:rPr lang="zh-CN" altLang="en-US" dirty="0"/>
              <a:t>有长度</a:t>
            </a:r>
          </a:p>
          <a:p>
            <a:pPr lvl="1"/>
            <a:r>
              <a:rPr lang="zh-CN" altLang="en-US" dirty="0"/>
              <a:t>广义表中元素个数一定，不能是无限的，可以是空表</a:t>
            </a:r>
          </a:p>
        </p:txBody>
      </p:sp>
      <p:sp>
        <p:nvSpPr>
          <p:cNvPr id="6" name="内容占位符 5"/>
          <p:cNvSpPr>
            <a:spLocks noGrp="1"/>
          </p:cNvSpPr>
          <p:nvPr>
            <p:ph sz="half" idx="2"/>
          </p:nvPr>
        </p:nvSpPr>
        <p:spPr>
          <a:xfrm>
            <a:off x="6400800" y="1905000"/>
            <a:ext cx="5383832" cy="4114800"/>
          </a:xfrm>
        </p:spPr>
        <p:txBody>
          <a:bodyPr/>
          <a:lstStyle/>
          <a:p>
            <a:r>
              <a:rPr lang="zh-CN" altLang="en-US" dirty="0"/>
              <a:t>有深度</a:t>
            </a:r>
          </a:p>
          <a:p>
            <a:pPr lvl="1"/>
            <a:r>
              <a:rPr lang="zh-CN" altLang="en-US" dirty="0"/>
              <a:t>广义表是多层次结构，表元素可以是原表的子表，子表的表元素还可以是子表等等</a:t>
            </a:r>
          </a:p>
          <a:p>
            <a:r>
              <a:rPr lang="zh-CN" altLang="en-US" dirty="0"/>
              <a:t>可递归</a:t>
            </a:r>
          </a:p>
          <a:p>
            <a:pPr lvl="1"/>
            <a:r>
              <a:rPr lang="zh-CN" altLang="en-US" dirty="0"/>
              <a:t>广义表可以是自己的子表（如</a:t>
            </a:r>
            <a:r>
              <a:rPr lang="en-US" altLang="zh-CN" dirty="0"/>
              <a:t>F</a:t>
            </a:r>
            <a:r>
              <a:rPr lang="zh-CN" altLang="en-US" dirty="0"/>
              <a:t>）</a:t>
            </a:r>
          </a:p>
          <a:p>
            <a:r>
              <a:rPr lang="zh-CN" altLang="en-US" dirty="0"/>
              <a:t>可共享</a:t>
            </a:r>
          </a:p>
          <a:p>
            <a:pPr lvl="1"/>
            <a:r>
              <a:rPr lang="zh-CN" altLang="en-US" dirty="0"/>
              <a:t>广义表可以为其它广义表共享</a:t>
            </a:r>
            <a:r>
              <a:rPr lang="en-US" altLang="zh-CN" dirty="0"/>
              <a:t>—</a:t>
            </a:r>
            <a:r>
              <a:rPr lang="zh-CN" altLang="en-US" dirty="0"/>
              <a:t>共享表（如</a:t>
            </a:r>
            <a:r>
              <a:rPr lang="en-US" altLang="zh-CN" dirty="0"/>
              <a:t>B</a:t>
            </a:r>
            <a:r>
              <a:rPr lang="zh-CN" altLang="en-US" dirty="0"/>
              <a:t>）</a:t>
            </a:r>
          </a:p>
        </p:txBody>
      </p:sp>
    </p:spTree>
    <p:extLst>
      <p:ext uri="{BB962C8B-B14F-4D97-AF65-F5344CB8AC3E}">
        <p14:creationId xmlns:p14="http://schemas.microsoft.com/office/powerpoint/2010/main" val="17434042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广义表的表示</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495600" y="1691030"/>
            <a:ext cx="7607200" cy="4542740"/>
          </a:xfrm>
          <a:prstGeom prst="rect">
            <a:avLst/>
          </a:prstGeom>
        </p:spPr>
      </p:pic>
    </p:spTree>
    <p:extLst>
      <p:ext uri="{BB962C8B-B14F-4D97-AF65-F5344CB8AC3E}">
        <p14:creationId xmlns:p14="http://schemas.microsoft.com/office/powerpoint/2010/main" val="7278078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广义表结点定义一</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759445" y="2743833"/>
            <a:ext cx="5438155" cy="2286543"/>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420889"/>
            <a:ext cx="5753152" cy="2760078"/>
          </a:xfrm>
          <a:prstGeom prst="rect">
            <a:avLst/>
          </a:prstGeom>
        </p:spPr>
      </p:pic>
    </p:spTree>
    <p:extLst>
      <p:ext uri="{BB962C8B-B14F-4D97-AF65-F5344CB8AC3E}">
        <p14:creationId xmlns:p14="http://schemas.microsoft.com/office/powerpoint/2010/main" val="15888232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广义表结点定义二</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470215"/>
            <a:ext cx="5384800" cy="2824494"/>
          </a:xfrm>
          <a:prstGeom prst="rect">
            <a:avLst/>
          </a:prstGeom>
        </p:spPr>
      </p:pic>
      <p:pic>
        <p:nvPicPr>
          <p:cNvPr id="8" name="内容占位符 7"/>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1860690"/>
            <a:ext cx="5527848" cy="3888395"/>
          </a:xfrm>
          <a:prstGeom prst="rect">
            <a:avLst/>
          </a:prstGeom>
        </p:spPr>
      </p:pic>
    </p:spTree>
    <p:extLst>
      <p:ext uri="{BB962C8B-B14F-4D97-AF65-F5344CB8AC3E}">
        <p14:creationId xmlns:p14="http://schemas.microsoft.com/office/powerpoint/2010/main" val="2539706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广义表结点定义二</a:t>
            </a:r>
          </a:p>
        </p:txBody>
      </p:sp>
      <p:sp>
        <p:nvSpPr>
          <p:cNvPr id="5" name="内容占位符 4"/>
          <p:cNvSpPr>
            <a:spLocks noGrp="1"/>
          </p:cNvSpPr>
          <p:nvPr>
            <p:ph idx="1"/>
          </p:nvPr>
        </p:nvSpPr>
        <p:spPr/>
        <p:txBody>
          <a:bodyPr/>
          <a:lstStyle/>
          <a:p>
            <a:r>
              <a:rPr lang="zh-CN" altLang="en-US" dirty="0"/>
              <a:t>常用作存储表示，其特点包括</a:t>
            </a:r>
          </a:p>
          <a:p>
            <a:pPr lvl="1"/>
            <a:r>
              <a:rPr lang="zh-CN" altLang="en-US" dirty="0"/>
              <a:t>广义表中的所有表（包括空表），不论哪一层的子表，都带有一个表头结点</a:t>
            </a:r>
          </a:p>
          <a:p>
            <a:pPr lvl="2"/>
            <a:r>
              <a:rPr lang="zh-CN" altLang="en-US" dirty="0"/>
              <a:t>优点：便于操作</a:t>
            </a:r>
          </a:p>
          <a:p>
            <a:pPr lvl="1"/>
            <a:r>
              <a:rPr lang="zh-CN" altLang="en-US" dirty="0"/>
              <a:t>表中结点的层次分明</a:t>
            </a:r>
          </a:p>
          <a:p>
            <a:pPr lvl="2"/>
            <a:r>
              <a:rPr lang="zh-CN" altLang="en-US" dirty="0"/>
              <a:t>所有位于同一层的表元素，在其存储表示中也在同一层</a:t>
            </a:r>
          </a:p>
          <a:p>
            <a:pPr lvl="1"/>
            <a:r>
              <a:rPr lang="zh-CN" altLang="en-US" dirty="0"/>
              <a:t>最高一层的表结点个数（除表头结点外）即为表长度</a:t>
            </a:r>
          </a:p>
        </p:txBody>
      </p:sp>
    </p:spTree>
    <p:extLst>
      <p:ext uri="{BB962C8B-B14F-4D97-AF65-F5344CB8AC3E}">
        <p14:creationId xmlns:p14="http://schemas.microsoft.com/office/powerpoint/2010/main" val="5509093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Q &amp; A</a:t>
            </a:r>
            <a:endParaRPr lang="zh-CN" altLang="en-US" dirty="0"/>
          </a:p>
        </p:txBody>
      </p:sp>
    </p:spTree>
    <p:extLst>
      <p:ext uri="{BB962C8B-B14F-4D97-AF65-F5344CB8AC3E}">
        <p14:creationId xmlns:p14="http://schemas.microsoft.com/office/powerpoint/2010/main" val="319793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二维数组的存储结构示例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38149" y="1556792"/>
            <a:ext cx="10322102" cy="4811216"/>
          </a:xfrm>
          <a:prstGeom prst="rect">
            <a:avLst/>
          </a:prstGeom>
        </p:spPr>
      </p:pic>
    </p:spTree>
    <p:extLst>
      <p:ext uri="{BB962C8B-B14F-4D97-AF65-F5344CB8AC3E}">
        <p14:creationId xmlns:p14="http://schemas.microsoft.com/office/powerpoint/2010/main" val="14122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二维数组的存储结构示例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78696" y="1447800"/>
            <a:ext cx="10641008" cy="5029200"/>
          </a:xfrm>
          <a:prstGeom prst="rect">
            <a:avLst/>
          </a:prstGeom>
        </p:spPr>
      </p:pic>
    </p:spTree>
    <p:extLst>
      <p:ext uri="{BB962C8B-B14F-4D97-AF65-F5344CB8AC3E}">
        <p14:creationId xmlns:p14="http://schemas.microsoft.com/office/powerpoint/2010/main" val="125348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二维数组的存储结构示例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90023" y="1484784"/>
            <a:ext cx="10618354" cy="4955232"/>
          </a:xfrm>
          <a:prstGeom prst="rect">
            <a:avLst/>
          </a:prstGeom>
        </p:spPr>
      </p:pic>
    </p:spTree>
    <p:extLst>
      <p:ext uri="{BB962C8B-B14F-4D97-AF65-F5344CB8AC3E}">
        <p14:creationId xmlns:p14="http://schemas.microsoft.com/office/powerpoint/2010/main" val="859032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特殊矩阵</a:t>
            </a:r>
          </a:p>
        </p:txBody>
      </p:sp>
      <p:sp>
        <p:nvSpPr>
          <p:cNvPr id="3" name="内容占位符 2"/>
          <p:cNvSpPr>
            <a:spLocks noGrp="1"/>
          </p:cNvSpPr>
          <p:nvPr>
            <p:ph idx="1"/>
          </p:nvPr>
        </p:nvSpPr>
        <p:spPr/>
        <p:txBody>
          <a:bodyPr/>
          <a:lstStyle/>
          <a:p>
            <a:r>
              <a:rPr lang="zh-CN" altLang="en-US" dirty="0"/>
              <a:t>特殊矩阵是指非零元素或零元素的分布有一定规律的矩阵</a:t>
            </a:r>
          </a:p>
          <a:p>
            <a:endParaRPr lang="en-US" altLang="zh-CN" dirty="0"/>
          </a:p>
          <a:p>
            <a:r>
              <a:rPr lang="zh-CN" altLang="en-US" dirty="0"/>
              <a:t>特殊矩阵的压缩存储主要是针对阶数很高的特殊矩阵</a:t>
            </a:r>
            <a:endParaRPr lang="en-US" altLang="zh-CN" dirty="0"/>
          </a:p>
          <a:p>
            <a:endParaRPr lang="en-US" altLang="zh-CN" dirty="0"/>
          </a:p>
          <a:p>
            <a:r>
              <a:rPr lang="zh-CN" altLang="en-US" dirty="0"/>
              <a:t>为节省存储空间，对可以不存储的元素，如零元素或对称元素，不再存储</a:t>
            </a:r>
          </a:p>
          <a:p>
            <a:endParaRPr lang="zh-CN" altLang="en-US" dirty="0"/>
          </a:p>
        </p:txBody>
      </p:sp>
    </p:spTree>
    <p:extLst>
      <p:ext uri="{BB962C8B-B14F-4D97-AF65-F5344CB8AC3E}">
        <p14:creationId xmlns:p14="http://schemas.microsoft.com/office/powerpoint/2010/main" val="3625909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矩阵的存储结构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13311" y="1556792"/>
            <a:ext cx="10771778" cy="4811216"/>
          </a:xfrm>
          <a:prstGeom prst="rect">
            <a:avLst/>
          </a:prstGeom>
        </p:spPr>
      </p:pic>
    </p:spTree>
    <p:extLst>
      <p:ext uri="{BB962C8B-B14F-4D97-AF65-F5344CB8AC3E}">
        <p14:creationId xmlns:p14="http://schemas.microsoft.com/office/powerpoint/2010/main" val="257622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27449" y="1425892"/>
            <a:ext cx="10343502" cy="5073016"/>
          </a:xfrm>
          <a:prstGeom prst="rect">
            <a:avLst/>
          </a:prstGeom>
        </p:spPr>
      </p:pic>
    </p:spTree>
    <p:extLst>
      <p:ext uri="{BB962C8B-B14F-4D97-AF65-F5344CB8AC3E}">
        <p14:creationId xmlns:p14="http://schemas.microsoft.com/office/powerpoint/2010/main" val="195804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0" y="1476017"/>
            <a:ext cx="10487520" cy="4972766"/>
          </a:xfrm>
          <a:prstGeom prst="rect">
            <a:avLst/>
          </a:prstGeom>
        </p:spPr>
      </p:pic>
    </p:spTree>
    <p:extLst>
      <p:ext uri="{BB962C8B-B14F-4D97-AF65-F5344CB8AC3E}">
        <p14:creationId xmlns:p14="http://schemas.microsoft.com/office/powerpoint/2010/main" val="1598085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0917" y="1484784"/>
            <a:ext cx="10496566" cy="4955232"/>
          </a:xfrm>
          <a:prstGeom prst="rect">
            <a:avLst/>
          </a:prstGeom>
        </p:spPr>
      </p:pic>
    </p:spTree>
    <p:extLst>
      <p:ext uri="{BB962C8B-B14F-4D97-AF65-F5344CB8AC3E}">
        <p14:creationId xmlns:p14="http://schemas.microsoft.com/office/powerpoint/2010/main" val="125650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Lecture 3</a:t>
            </a:r>
            <a:endParaRPr lang="zh-CN" altLang="en-US" dirty="0"/>
          </a:p>
        </p:txBody>
      </p:sp>
      <p:sp>
        <p:nvSpPr>
          <p:cNvPr id="6" name="副标题 5"/>
          <p:cNvSpPr>
            <a:spLocks noGrp="1"/>
          </p:cNvSpPr>
          <p:nvPr>
            <p:ph type="subTitle" idx="1"/>
          </p:nvPr>
        </p:nvSpPr>
        <p:spPr/>
        <p:txBody>
          <a:bodyPr/>
          <a:lstStyle/>
          <a:p>
            <a:r>
              <a:rPr lang="zh-CN" altLang="en-US" dirty="0"/>
              <a:t>线性表</a:t>
            </a:r>
          </a:p>
        </p:txBody>
      </p:sp>
    </p:spTree>
    <p:extLst>
      <p:ext uri="{BB962C8B-B14F-4D97-AF65-F5344CB8AC3E}">
        <p14:creationId xmlns:p14="http://schemas.microsoft.com/office/powerpoint/2010/main" val="1829590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47819" y="1484784"/>
            <a:ext cx="10702762" cy="4955232"/>
          </a:xfrm>
          <a:prstGeom prst="rect">
            <a:avLst/>
          </a:prstGeom>
        </p:spPr>
      </p:pic>
    </p:spTree>
    <p:extLst>
      <p:ext uri="{BB962C8B-B14F-4D97-AF65-F5344CB8AC3E}">
        <p14:creationId xmlns:p14="http://schemas.microsoft.com/office/powerpoint/2010/main" val="2947878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47734" y="1447800"/>
            <a:ext cx="10502932" cy="5029200"/>
          </a:xfrm>
          <a:prstGeom prst="rect">
            <a:avLst/>
          </a:prstGeom>
        </p:spPr>
      </p:pic>
    </p:spTree>
    <p:extLst>
      <p:ext uri="{BB962C8B-B14F-4D97-AF65-F5344CB8AC3E}">
        <p14:creationId xmlns:p14="http://schemas.microsoft.com/office/powerpoint/2010/main" val="667506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对称矩阵的压缩存储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1311" y="1484784"/>
            <a:ext cx="10495778" cy="4955232"/>
          </a:xfrm>
          <a:prstGeom prst="rect">
            <a:avLst/>
          </a:prstGeom>
        </p:spPr>
      </p:pic>
    </p:spTree>
    <p:extLst>
      <p:ext uri="{BB962C8B-B14F-4D97-AF65-F5344CB8AC3E}">
        <p14:creationId xmlns:p14="http://schemas.microsoft.com/office/powerpoint/2010/main" val="2637162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三角矩阵的压缩存储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26343" y="1556792"/>
            <a:ext cx="9945714" cy="4811216"/>
          </a:xfrm>
          <a:prstGeom prst="rect">
            <a:avLst/>
          </a:prstGeom>
        </p:spPr>
      </p:pic>
    </p:spTree>
    <p:extLst>
      <p:ext uri="{BB962C8B-B14F-4D97-AF65-F5344CB8AC3E}">
        <p14:creationId xmlns:p14="http://schemas.microsoft.com/office/powerpoint/2010/main" val="551466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三角矩阵的压缩存储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54369" y="1556792"/>
            <a:ext cx="10089662" cy="4811216"/>
          </a:xfrm>
          <a:prstGeom prst="rect">
            <a:avLst/>
          </a:prstGeom>
        </p:spPr>
      </p:pic>
    </p:spTree>
    <p:extLst>
      <p:ext uri="{BB962C8B-B14F-4D97-AF65-F5344CB8AC3E}">
        <p14:creationId xmlns:p14="http://schemas.microsoft.com/office/powerpoint/2010/main" val="1245195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三角矩阵的压缩存储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33977" y="1556792"/>
            <a:ext cx="10530446" cy="4811216"/>
          </a:xfrm>
          <a:prstGeom prst="rect">
            <a:avLst/>
          </a:prstGeom>
        </p:spPr>
      </p:pic>
    </p:spTree>
    <p:extLst>
      <p:ext uri="{BB962C8B-B14F-4D97-AF65-F5344CB8AC3E}">
        <p14:creationId xmlns:p14="http://schemas.microsoft.com/office/powerpoint/2010/main" val="4160064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三对角矩阵的压缩存储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10974" y="1484784"/>
            <a:ext cx="10376452" cy="4955232"/>
          </a:xfrm>
          <a:prstGeom prst="rect">
            <a:avLst/>
          </a:prstGeom>
        </p:spPr>
      </p:pic>
    </p:spTree>
    <p:extLst>
      <p:ext uri="{BB962C8B-B14F-4D97-AF65-F5344CB8AC3E}">
        <p14:creationId xmlns:p14="http://schemas.microsoft.com/office/powerpoint/2010/main" val="170684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三对角矩阵的压缩存储</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46299" y="1556792"/>
            <a:ext cx="10505802" cy="4811216"/>
          </a:xfrm>
          <a:prstGeom prst="rect">
            <a:avLst/>
          </a:prstGeom>
        </p:spPr>
      </p:pic>
    </p:spTree>
    <p:extLst>
      <p:ext uri="{BB962C8B-B14F-4D97-AF65-F5344CB8AC3E}">
        <p14:creationId xmlns:p14="http://schemas.microsoft.com/office/powerpoint/2010/main" val="3659514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三对角矩阵的压缩存储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77751" y="1556792"/>
            <a:ext cx="10442898" cy="4811216"/>
          </a:xfrm>
          <a:prstGeom prst="rect">
            <a:avLst/>
          </a:prstGeom>
        </p:spPr>
      </p:pic>
    </p:spTree>
    <p:extLst>
      <p:ext uri="{BB962C8B-B14F-4D97-AF65-F5344CB8AC3E}">
        <p14:creationId xmlns:p14="http://schemas.microsoft.com/office/powerpoint/2010/main" val="70130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423592" y="1650294"/>
            <a:ext cx="7751216" cy="4624212"/>
          </a:xfrm>
          <a:prstGeom prst="rect">
            <a:avLst/>
          </a:prstGeom>
        </p:spPr>
      </p:pic>
    </p:spTree>
    <p:extLst>
      <p:ext uri="{BB962C8B-B14F-4D97-AF65-F5344CB8AC3E}">
        <p14:creationId xmlns:p14="http://schemas.microsoft.com/office/powerpoint/2010/main" val="290436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数组及其存储</a:t>
            </a:r>
            <a:endParaRPr lang="en-US" altLang="zh-CN" dirty="0"/>
          </a:p>
        </p:txBody>
      </p:sp>
    </p:spTree>
    <p:extLst>
      <p:ext uri="{BB962C8B-B14F-4D97-AF65-F5344CB8AC3E}">
        <p14:creationId xmlns:p14="http://schemas.microsoft.com/office/powerpoint/2010/main" val="2708105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稀疏矩阵</a:t>
            </a:r>
          </a:p>
        </p:txBody>
      </p:sp>
      <p:sp>
        <p:nvSpPr>
          <p:cNvPr id="4" name="内容占位符 3"/>
          <p:cNvSpPr>
            <a:spLocks noGrp="1"/>
          </p:cNvSpPr>
          <p:nvPr>
            <p:ph idx="1"/>
          </p:nvPr>
        </p:nvSpPr>
        <p:spPr/>
        <p:txBody>
          <a:bodyPr/>
          <a:lstStyle/>
          <a:p>
            <a:r>
              <a:rPr lang="zh-CN" altLang="en-US" dirty="0"/>
              <a:t>设矩阵</a:t>
            </a:r>
            <a:r>
              <a:rPr lang="en-US" altLang="zh-CN" dirty="0"/>
              <a:t>A</a:t>
            </a:r>
            <a:r>
              <a:rPr lang="en-US" altLang="zh-CN" baseline="-25000" dirty="0"/>
              <a:t>m×n</a:t>
            </a:r>
            <a:r>
              <a:rPr lang="zh-CN" altLang="en-US" dirty="0"/>
              <a:t>中有</a:t>
            </a:r>
            <a:r>
              <a:rPr lang="en-US" altLang="zh-CN" dirty="0"/>
              <a:t>t</a:t>
            </a:r>
            <a:r>
              <a:rPr lang="zh-CN" altLang="en-US" dirty="0"/>
              <a:t>个非零元素，若</a:t>
            </a:r>
            <a:r>
              <a:rPr lang="en-US" altLang="zh-CN" dirty="0"/>
              <a:t>t</a:t>
            </a:r>
            <a:r>
              <a:rPr lang="zh-CN" altLang="en-US" dirty="0"/>
              <a:t>远远小于矩阵元素的总数</a:t>
            </a:r>
            <a:r>
              <a:rPr lang="en-US" altLang="zh-CN" dirty="0" err="1"/>
              <a:t>m×n</a:t>
            </a:r>
            <a:r>
              <a:rPr lang="zh-CN" altLang="en-US" dirty="0"/>
              <a:t>，则称矩阵</a:t>
            </a:r>
            <a:r>
              <a:rPr lang="en-US" altLang="zh-CN" dirty="0"/>
              <a:t>A</a:t>
            </a:r>
            <a:r>
              <a:rPr lang="zh-CN" altLang="en-US" dirty="0"/>
              <a:t>为稀疏矩阵（</a:t>
            </a:r>
            <a:r>
              <a:rPr lang="en-US" altLang="zh-CN" dirty="0"/>
              <a:t>Sparse Matrix</a:t>
            </a:r>
            <a:r>
              <a:rPr lang="zh-CN" altLang="en-US" dirty="0"/>
              <a:t>）</a:t>
            </a:r>
          </a:p>
          <a:p>
            <a:pPr lvl="1"/>
            <a:r>
              <a:rPr lang="zh-CN" altLang="en-US" dirty="0"/>
              <a:t>为节省存储空间，应只存储非零元素</a:t>
            </a:r>
          </a:p>
          <a:p>
            <a:pPr lvl="1"/>
            <a:r>
              <a:rPr lang="zh-CN" altLang="en-US" dirty="0"/>
              <a:t>非零元素的分布一般没有规律，应在存储非零元素时，同时存储该非零元素的行下标</a:t>
            </a:r>
            <a:r>
              <a:rPr lang="en-US" altLang="zh-CN" dirty="0"/>
              <a:t>row</a:t>
            </a:r>
            <a:r>
              <a:rPr lang="zh-CN" altLang="en-US" dirty="0"/>
              <a:t>、列下标</a:t>
            </a:r>
            <a:r>
              <a:rPr lang="en-US" altLang="zh-CN" dirty="0"/>
              <a:t>col</a:t>
            </a:r>
            <a:r>
              <a:rPr lang="zh-CN" altLang="en-US" dirty="0"/>
              <a:t>、值</a:t>
            </a:r>
            <a:r>
              <a:rPr lang="en-US" altLang="zh-CN" dirty="0"/>
              <a:t>value</a:t>
            </a:r>
            <a:endParaRPr lang="zh-CN" altLang="en-US" dirty="0"/>
          </a:p>
          <a:p>
            <a:pPr lvl="1"/>
            <a:r>
              <a:rPr lang="zh-CN" altLang="en-US" dirty="0"/>
              <a:t>每一个非零元素由一个三元组唯一确定：</a:t>
            </a:r>
            <a:br>
              <a:rPr lang="en-US" altLang="zh-CN" dirty="0"/>
            </a:br>
            <a:r>
              <a:rPr lang="en-US" altLang="zh-CN" dirty="0"/>
              <a:t>(</a:t>
            </a:r>
            <a:r>
              <a:rPr lang="zh-CN" altLang="en-US" dirty="0"/>
              <a:t>行号</a:t>
            </a:r>
            <a:r>
              <a:rPr lang="en-US" altLang="zh-CN" i="1" dirty="0">
                <a:solidFill>
                  <a:srgbClr val="FF0000"/>
                </a:solidFill>
              </a:rPr>
              <a:t>row</a:t>
            </a:r>
            <a:r>
              <a:rPr lang="en-US" altLang="zh-CN" dirty="0"/>
              <a:t>, </a:t>
            </a:r>
            <a:r>
              <a:rPr lang="zh-CN" altLang="en-US" dirty="0"/>
              <a:t>列号</a:t>
            </a:r>
            <a:r>
              <a:rPr lang="en-US" altLang="zh-CN" i="1" dirty="0">
                <a:solidFill>
                  <a:srgbClr val="FF0000"/>
                </a:solidFill>
              </a:rPr>
              <a:t>col</a:t>
            </a:r>
            <a:r>
              <a:rPr lang="en-US" altLang="zh-CN" dirty="0"/>
              <a:t>, </a:t>
            </a:r>
            <a:r>
              <a:rPr lang="zh-CN" altLang="en-US" dirty="0"/>
              <a:t>值</a:t>
            </a:r>
            <a:r>
              <a:rPr lang="en-US" altLang="zh-CN" i="1" dirty="0">
                <a:solidFill>
                  <a:srgbClr val="FF0000"/>
                </a:solidFill>
              </a:rPr>
              <a:t>value</a:t>
            </a:r>
            <a:r>
              <a:rPr lang="en-US" altLang="zh-CN" dirty="0"/>
              <a:t>)</a:t>
            </a:r>
          </a:p>
          <a:p>
            <a:endParaRPr lang="zh-CN" altLang="en-US" dirty="0"/>
          </a:p>
        </p:txBody>
      </p:sp>
    </p:spTree>
    <p:extLst>
      <p:ext uri="{BB962C8B-B14F-4D97-AF65-F5344CB8AC3E}">
        <p14:creationId xmlns:p14="http://schemas.microsoft.com/office/powerpoint/2010/main" val="3907534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稀疏矩阵</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852317" y="1905000"/>
            <a:ext cx="6893765" cy="4114800"/>
          </a:xfrm>
          <a:prstGeom prst="rect">
            <a:avLst/>
          </a:prstGeom>
        </p:spPr>
      </p:pic>
    </p:spTree>
    <p:extLst>
      <p:ext uri="{BB962C8B-B14F-4D97-AF65-F5344CB8AC3E}">
        <p14:creationId xmlns:p14="http://schemas.microsoft.com/office/powerpoint/2010/main" val="1523554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稀疏矩阵的压缩存储</a:t>
            </a:r>
            <a:r>
              <a:rPr lang="en-US" altLang="zh-CN" dirty="0"/>
              <a:t>—</a:t>
            </a:r>
            <a:r>
              <a:rPr lang="zh-CN" altLang="en-US" dirty="0"/>
              <a:t>三元组法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8695" y="1628800"/>
            <a:ext cx="10901010" cy="4667200"/>
          </a:xfrm>
          <a:prstGeom prst="rect">
            <a:avLst/>
          </a:prstGeom>
        </p:spPr>
      </p:pic>
    </p:spTree>
    <p:extLst>
      <p:ext uri="{BB962C8B-B14F-4D97-AF65-F5344CB8AC3E}">
        <p14:creationId xmlns:p14="http://schemas.microsoft.com/office/powerpoint/2010/main" val="142527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66"/>
                </a:solidFill>
              </a:rPr>
              <a:t>稀疏矩阵的压缩存储</a:t>
            </a:r>
            <a:r>
              <a:rPr lang="en-US" altLang="zh-CN" b="1" dirty="0">
                <a:solidFill>
                  <a:srgbClr val="FF0066"/>
                </a:solidFill>
              </a:rPr>
              <a:t>—</a:t>
            </a:r>
            <a:r>
              <a:rPr lang="zh-CN" altLang="en-US" b="1" dirty="0">
                <a:solidFill>
                  <a:srgbClr val="FF0066"/>
                </a:solidFill>
              </a:rPr>
              <a:t>十字链表法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5440" y="1551106"/>
            <a:ext cx="10487520" cy="4822588"/>
          </a:xfrm>
          <a:prstGeom prst="rect">
            <a:avLst/>
          </a:prstGeom>
        </p:spPr>
      </p:pic>
    </p:spTree>
    <p:extLst>
      <p:ext uri="{BB962C8B-B14F-4D97-AF65-F5344CB8AC3E}">
        <p14:creationId xmlns:p14="http://schemas.microsoft.com/office/powerpoint/2010/main" val="2225365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695400" y="1720176"/>
            <a:ext cx="11207600" cy="4484448"/>
          </a:xfrm>
          <a:prstGeom prst="rect">
            <a:avLst/>
          </a:prstGeom>
        </p:spPr>
      </p:pic>
    </p:spTree>
    <p:extLst>
      <p:ext uri="{BB962C8B-B14F-4D97-AF65-F5344CB8AC3E}">
        <p14:creationId xmlns:p14="http://schemas.microsoft.com/office/powerpoint/2010/main" val="556965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29278" y="1628800"/>
            <a:ext cx="10939844" cy="4667200"/>
          </a:xfrm>
          <a:prstGeom prst="rect">
            <a:avLst/>
          </a:prstGeom>
        </p:spPr>
      </p:pic>
    </p:spTree>
    <p:extLst>
      <p:ext uri="{BB962C8B-B14F-4D97-AF65-F5344CB8AC3E}">
        <p14:creationId xmlns:p14="http://schemas.microsoft.com/office/powerpoint/2010/main" val="1124612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串的基本概念</a:t>
            </a:r>
            <a:endParaRPr lang="en-US" altLang="zh-CN" dirty="0"/>
          </a:p>
        </p:txBody>
      </p:sp>
    </p:spTree>
    <p:extLst>
      <p:ext uri="{BB962C8B-B14F-4D97-AF65-F5344CB8AC3E}">
        <p14:creationId xmlns:p14="http://schemas.microsoft.com/office/powerpoint/2010/main" val="297414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串的定义</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1464" y="1453985"/>
            <a:ext cx="10055472" cy="5016830"/>
          </a:xfrm>
          <a:prstGeom prst="rect">
            <a:avLst/>
          </a:prstGeom>
        </p:spPr>
      </p:pic>
    </p:spTree>
    <p:extLst>
      <p:ext uri="{BB962C8B-B14F-4D97-AF65-F5344CB8AC3E}">
        <p14:creationId xmlns:p14="http://schemas.microsoft.com/office/powerpoint/2010/main" val="2784857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 </a:t>
            </a:r>
            <a:r>
              <a:rPr lang="en-US" altLang="zh-CN" dirty="0"/>
              <a:t>vs. </a:t>
            </a:r>
            <a:r>
              <a:rPr lang="zh-CN" altLang="en-US" dirty="0"/>
              <a:t>线性表</a:t>
            </a:r>
          </a:p>
        </p:txBody>
      </p:sp>
      <p:sp>
        <p:nvSpPr>
          <p:cNvPr id="3" name="内容占位符 2"/>
          <p:cNvSpPr>
            <a:spLocks noGrp="1"/>
          </p:cNvSpPr>
          <p:nvPr>
            <p:ph idx="1"/>
          </p:nvPr>
        </p:nvSpPr>
        <p:spPr/>
        <p:txBody>
          <a:bodyPr/>
          <a:lstStyle/>
          <a:p>
            <a:r>
              <a:rPr lang="zh-CN" altLang="en-US" dirty="0"/>
              <a:t>在逻辑结构方面，两者极为相似，主要区别在于串的数据对象约束为字符集（如中文字符、英文字符、数字字符、标点字符等）</a:t>
            </a:r>
            <a:endParaRPr lang="en-US" altLang="zh-CN" dirty="0"/>
          </a:p>
          <a:p>
            <a:r>
              <a:rPr lang="zh-CN" altLang="en-US" dirty="0"/>
              <a:t>在基本操作方面，两者差别很大</a:t>
            </a:r>
            <a:endParaRPr lang="en-US" altLang="zh-CN" dirty="0"/>
          </a:p>
          <a:p>
            <a:pPr lvl="1"/>
            <a:r>
              <a:rPr lang="zh-CN" altLang="en-US" dirty="0"/>
              <a:t>线性表：主要以单个元素为操作对象</a:t>
            </a:r>
            <a:endParaRPr lang="en-US" altLang="zh-CN" dirty="0"/>
          </a:p>
          <a:p>
            <a:pPr lvl="1"/>
            <a:r>
              <a:rPr lang="zh-CN" altLang="en-US" dirty="0"/>
              <a:t>串：主要以</a:t>
            </a:r>
            <a:r>
              <a:rPr lang="zh-CN" altLang="en-US" b="1" dirty="0">
                <a:solidFill>
                  <a:srgbClr val="FF0000"/>
                </a:solidFill>
              </a:rPr>
              <a:t>子串</a:t>
            </a:r>
            <a:r>
              <a:rPr lang="zh-CN" altLang="en-US" dirty="0"/>
              <a:t>为操作对象</a:t>
            </a: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2567608" y="4725144"/>
            <a:ext cx="7452543" cy="1634554"/>
          </a:xfrm>
          <a:prstGeom prst="rect">
            <a:avLst/>
          </a:prstGeom>
        </p:spPr>
      </p:pic>
    </p:spTree>
    <p:extLst>
      <p:ext uri="{BB962C8B-B14F-4D97-AF65-F5344CB8AC3E}">
        <p14:creationId xmlns:p14="http://schemas.microsoft.com/office/powerpoint/2010/main" val="996848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串的基本操作</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88686" y="1556792"/>
            <a:ext cx="10221028" cy="4811216"/>
          </a:xfrm>
          <a:prstGeom prst="rect">
            <a:avLst/>
          </a:prstGeom>
        </p:spPr>
      </p:pic>
    </p:spTree>
    <p:extLst>
      <p:ext uri="{BB962C8B-B14F-4D97-AF65-F5344CB8AC3E}">
        <p14:creationId xmlns:p14="http://schemas.microsoft.com/office/powerpoint/2010/main" val="3954060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数组的顺序存储方式</a:t>
            </a:r>
          </a:p>
        </p:txBody>
      </p:sp>
      <p:sp>
        <p:nvSpPr>
          <p:cNvPr id="3" name="内容占位符 2"/>
          <p:cNvSpPr>
            <a:spLocks noGrp="1"/>
          </p:cNvSpPr>
          <p:nvPr>
            <p:ph idx="1"/>
          </p:nvPr>
        </p:nvSpPr>
        <p:spPr/>
        <p:txBody>
          <a:bodyPr/>
          <a:lstStyle/>
          <a:p>
            <a:r>
              <a:rPr lang="zh-CN" altLang="en-US" dirty="0"/>
              <a:t>把数组中各个元素的值按一定的次序存放在计算机的一组连续存储单元中</a:t>
            </a:r>
          </a:p>
          <a:p>
            <a:endParaRPr lang="en-US" altLang="zh-CN" dirty="0"/>
          </a:p>
          <a:p>
            <a:r>
              <a:rPr lang="zh-CN" altLang="en-US" dirty="0"/>
              <a:t>优点：可以随机存取或者修改数组元素的值</a:t>
            </a:r>
          </a:p>
          <a:p>
            <a:endParaRPr lang="en-US" altLang="zh-CN" dirty="0"/>
          </a:p>
          <a:p>
            <a:r>
              <a:rPr lang="zh-CN" altLang="en-US" dirty="0"/>
              <a:t>只要知道数组元素的下标值，就可以按相应的地址计算公式求得该元素的存放地址</a:t>
            </a:r>
          </a:p>
          <a:p>
            <a:endParaRPr lang="zh-CN" altLang="en-US" dirty="0"/>
          </a:p>
        </p:txBody>
      </p:sp>
    </p:spTree>
    <p:extLst>
      <p:ext uri="{BB962C8B-B14F-4D97-AF65-F5344CB8AC3E}">
        <p14:creationId xmlns:p14="http://schemas.microsoft.com/office/powerpoint/2010/main" val="406865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串的顺序存储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75520" y="1531366"/>
            <a:ext cx="9047360" cy="4862068"/>
          </a:xfrm>
          <a:prstGeom prst="rect">
            <a:avLst/>
          </a:prstGeom>
        </p:spPr>
      </p:pic>
    </p:spTree>
    <p:extLst>
      <p:ext uri="{BB962C8B-B14F-4D97-AF65-F5344CB8AC3E}">
        <p14:creationId xmlns:p14="http://schemas.microsoft.com/office/powerpoint/2010/main" val="2850543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串的顺序存储</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44650" y="1447800"/>
            <a:ext cx="9309100" cy="5029200"/>
          </a:xfrm>
          <a:prstGeom prst="rect">
            <a:avLst/>
          </a:prstGeom>
        </p:spPr>
      </p:pic>
    </p:spTree>
    <p:extLst>
      <p:ext uri="{BB962C8B-B14F-4D97-AF65-F5344CB8AC3E}">
        <p14:creationId xmlns:p14="http://schemas.microsoft.com/office/powerpoint/2010/main" val="2480770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串的链式存储（块链存储）</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423592" y="1569132"/>
            <a:ext cx="7455972" cy="4114800"/>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3047743" y="5589240"/>
            <a:ext cx="5450964" cy="1268761"/>
          </a:xfrm>
          <a:prstGeom prst="rect">
            <a:avLst/>
          </a:prstGeom>
        </p:spPr>
      </p:pic>
      <p:sp>
        <p:nvSpPr>
          <p:cNvPr id="3" name="矩形 2">
            <a:extLst>
              <a:ext uri="{FF2B5EF4-FFF2-40B4-BE49-F238E27FC236}">
                <a16:creationId xmlns:a16="http://schemas.microsoft.com/office/drawing/2014/main" id="{38A1F9F1-287D-44DC-B60C-902B841334F1}"/>
              </a:ext>
            </a:extLst>
          </p:cNvPr>
          <p:cNvSpPr/>
          <p:nvPr/>
        </p:nvSpPr>
        <p:spPr>
          <a:xfrm>
            <a:off x="7104112" y="3717032"/>
            <a:ext cx="4777208" cy="1015663"/>
          </a:xfrm>
          <a:prstGeom prst="rect">
            <a:avLst/>
          </a:prstGeom>
        </p:spPr>
        <p:txBody>
          <a:bodyPr wrap="square">
            <a:spAutoFit/>
          </a:bodyPr>
          <a:lstStyle/>
          <a:p>
            <a:r>
              <a:rPr lang="zh-CN" altLang="zh-CN" sz="2000" kern="0" dirty="0">
                <a:solidFill>
                  <a:srgbClr val="00B050"/>
                </a:solidFill>
                <a:latin typeface="Times New Roman" pitchFamily="18" charset="0"/>
              </a:rPr>
              <a:t>块链式存储结构对字符串的连接等操作的实现比较方便，但总体来说操作复杂</a:t>
            </a:r>
            <a:r>
              <a:rPr lang="zh-CN" altLang="en-US" sz="2000" kern="0" dirty="0">
                <a:solidFill>
                  <a:srgbClr val="00B050"/>
                </a:solidFill>
                <a:latin typeface="Times New Roman" pitchFamily="18" charset="0"/>
              </a:rPr>
              <a:t>，</a:t>
            </a:r>
            <a:r>
              <a:rPr lang="zh-CN" altLang="zh-CN" sz="2000" kern="0" dirty="0">
                <a:solidFill>
                  <a:srgbClr val="00B050"/>
                </a:solidFill>
                <a:latin typeface="Times New Roman" pitchFamily="18" charset="0"/>
              </a:rPr>
              <a:t>占用的存储空间大</a:t>
            </a:r>
            <a:r>
              <a:rPr lang="zh-CN" altLang="en-US" sz="2000" kern="0" dirty="0">
                <a:solidFill>
                  <a:srgbClr val="00B050"/>
                </a:solidFill>
                <a:latin typeface="Times New Roman" pitchFamily="18" charset="0"/>
              </a:rPr>
              <a:t>。</a:t>
            </a:r>
            <a:endParaRPr lang="zh-CN" altLang="en-US" sz="2000" dirty="0">
              <a:solidFill>
                <a:srgbClr val="00B050"/>
              </a:solidFill>
            </a:endParaRPr>
          </a:p>
        </p:txBody>
      </p:sp>
    </p:spTree>
    <p:extLst>
      <p:ext uri="{BB962C8B-B14F-4D97-AF65-F5344CB8AC3E}">
        <p14:creationId xmlns:p14="http://schemas.microsoft.com/office/powerpoint/2010/main" val="2743686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基本操作的实现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95541" y="1447800"/>
            <a:ext cx="9607318" cy="5029200"/>
          </a:xfrm>
          <a:prstGeom prst="rect">
            <a:avLst/>
          </a:prstGeom>
        </p:spPr>
      </p:pic>
    </p:spTree>
    <p:extLst>
      <p:ext uri="{BB962C8B-B14F-4D97-AF65-F5344CB8AC3E}">
        <p14:creationId xmlns:p14="http://schemas.microsoft.com/office/powerpoint/2010/main" val="2371694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基本操作的实现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00998" y="1484784"/>
            <a:ext cx="10396404" cy="4955232"/>
          </a:xfrm>
          <a:prstGeom prst="rect">
            <a:avLst/>
          </a:prstGeom>
        </p:spPr>
      </p:pic>
    </p:spTree>
    <p:extLst>
      <p:ext uri="{BB962C8B-B14F-4D97-AF65-F5344CB8AC3E}">
        <p14:creationId xmlns:p14="http://schemas.microsoft.com/office/powerpoint/2010/main" val="3895531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基本操作的实现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69902" y="1628800"/>
            <a:ext cx="10258596" cy="4667200"/>
          </a:xfrm>
          <a:prstGeom prst="rect">
            <a:avLst/>
          </a:prstGeom>
        </p:spPr>
      </p:pic>
    </p:spTree>
    <p:extLst>
      <p:ext uri="{BB962C8B-B14F-4D97-AF65-F5344CB8AC3E}">
        <p14:creationId xmlns:p14="http://schemas.microsoft.com/office/powerpoint/2010/main" val="392620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基本操作的实现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09917" y="1556792"/>
            <a:ext cx="10178566" cy="4811216"/>
          </a:xfrm>
          <a:prstGeom prst="rect">
            <a:avLst/>
          </a:prstGeom>
        </p:spPr>
      </p:pic>
    </p:spTree>
    <p:extLst>
      <p:ext uri="{BB962C8B-B14F-4D97-AF65-F5344CB8AC3E}">
        <p14:creationId xmlns:p14="http://schemas.microsoft.com/office/powerpoint/2010/main" val="1001884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字符集编码</a:t>
            </a:r>
          </a:p>
        </p:txBody>
      </p:sp>
      <p:pic>
        <p:nvPicPr>
          <p:cNvPr id="7" name="内容占位符 6"/>
          <p:cNvPicPr>
            <a:picLocks noGrp="1" noChangeAspect="1"/>
          </p:cNvPicPr>
          <p:nvPr>
            <p:ph sz="half" idx="1"/>
          </p:nvPr>
        </p:nvPicPr>
        <p:blipFill>
          <a:blip r:embed="rId2"/>
          <a:stretch>
            <a:fillRect/>
          </a:stretch>
        </p:blipFill>
        <p:spPr>
          <a:xfrm>
            <a:off x="911424" y="1607347"/>
            <a:ext cx="7167468" cy="4651418"/>
          </a:xfrm>
          <a:prstGeom prst="rect">
            <a:avLst/>
          </a:prstGeom>
        </p:spPr>
      </p:pic>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8559056" y="332656"/>
            <a:ext cx="2746176" cy="6120680"/>
          </a:xfrm>
          <a:prstGeom prst="rect">
            <a:avLst/>
          </a:prstGeom>
        </p:spPr>
      </p:pic>
    </p:spTree>
    <p:extLst>
      <p:ext uri="{BB962C8B-B14F-4D97-AF65-F5344CB8AC3E}">
        <p14:creationId xmlns:p14="http://schemas.microsoft.com/office/powerpoint/2010/main" val="467247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字符集编码</a:t>
            </a:r>
            <a:r>
              <a:rPr lang="en-US" altLang="zh-CN" dirty="0"/>
              <a:t>—</a:t>
            </a:r>
            <a:r>
              <a:rPr lang="zh-CN" altLang="en-US" dirty="0"/>
              <a:t>乱码问题</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79377" y="1563151"/>
            <a:ext cx="9546366" cy="4667802"/>
          </a:xfrm>
          <a:prstGeom prst="rect">
            <a:avLst/>
          </a:prstGeom>
        </p:spPr>
      </p:pic>
      <p:sp>
        <p:nvSpPr>
          <p:cNvPr id="7" name="文本框 6"/>
          <p:cNvSpPr txBox="1"/>
          <p:nvPr/>
        </p:nvSpPr>
        <p:spPr>
          <a:xfrm>
            <a:off x="9768408" y="1466292"/>
            <a:ext cx="1292662" cy="4861520"/>
          </a:xfrm>
          <a:prstGeom prst="rect">
            <a:avLst/>
          </a:prstGeom>
          <a:noFill/>
        </p:spPr>
        <p:txBody>
          <a:bodyPr vert="eaVert" wrap="square" rtlCol="0">
            <a:spAutoFit/>
          </a:bodyPr>
          <a:lstStyle/>
          <a:p>
            <a:r>
              <a:rPr lang="zh-CN" altLang="en-US" sz="2400" dirty="0">
                <a:solidFill>
                  <a:srgbClr val="FF0000"/>
                </a:solidFill>
              </a:rPr>
              <a:t>手持两把锟斤拷，口中疾呼烫烫烫</a:t>
            </a:r>
            <a:endParaRPr lang="en-US" altLang="zh-CN" sz="2400" dirty="0">
              <a:solidFill>
                <a:srgbClr val="FF0000"/>
              </a:solidFill>
            </a:endParaRPr>
          </a:p>
          <a:p>
            <a:endParaRPr lang="en-US" altLang="zh-CN" sz="2400" dirty="0">
              <a:solidFill>
                <a:srgbClr val="FF0000"/>
              </a:solidFill>
            </a:endParaRPr>
          </a:p>
          <a:p>
            <a:r>
              <a:rPr lang="zh-CN" altLang="en-US" sz="2400" dirty="0">
                <a:solidFill>
                  <a:srgbClr val="FF0000"/>
                </a:solidFill>
              </a:rPr>
              <a:t>脚踏千朵屯屯屯，笑看万物锘锘锘</a:t>
            </a:r>
          </a:p>
        </p:txBody>
      </p:sp>
    </p:spTree>
    <p:extLst>
      <p:ext uri="{BB962C8B-B14F-4D97-AF65-F5344CB8AC3E}">
        <p14:creationId xmlns:p14="http://schemas.microsoft.com/office/powerpoint/2010/main" val="1201772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串的模式匹配</a:t>
            </a:r>
            <a:endParaRPr lang="en-US" altLang="zh-CN" dirty="0"/>
          </a:p>
        </p:txBody>
      </p:sp>
    </p:spTree>
    <p:extLst>
      <p:ext uri="{BB962C8B-B14F-4D97-AF65-F5344CB8AC3E}">
        <p14:creationId xmlns:p14="http://schemas.microsoft.com/office/powerpoint/2010/main" val="944919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699457" y="1905000"/>
            <a:ext cx="7199485" cy="4114800"/>
          </a:xfrm>
          <a:prstGeom prst="rect">
            <a:avLst/>
          </a:prstGeom>
        </p:spPr>
      </p:pic>
    </p:spTree>
    <p:extLst>
      <p:ext uri="{BB962C8B-B14F-4D97-AF65-F5344CB8AC3E}">
        <p14:creationId xmlns:p14="http://schemas.microsoft.com/office/powerpoint/2010/main" val="826218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串的模式匹配定义</a:t>
            </a:r>
          </a:p>
        </p:txBody>
      </p:sp>
      <p:sp>
        <p:nvSpPr>
          <p:cNvPr id="3" name="内容占位符 2"/>
          <p:cNvSpPr>
            <a:spLocks noGrp="1"/>
          </p:cNvSpPr>
          <p:nvPr>
            <p:ph idx="1"/>
          </p:nvPr>
        </p:nvSpPr>
        <p:spPr/>
        <p:txBody>
          <a:bodyPr/>
          <a:lstStyle/>
          <a:p>
            <a:r>
              <a:rPr lang="zh-CN" altLang="en-US" dirty="0"/>
              <a:t>在目标长串</a:t>
            </a:r>
            <a:r>
              <a:rPr lang="en-US" altLang="zh-CN" dirty="0"/>
              <a:t>T</a:t>
            </a:r>
            <a:r>
              <a:rPr lang="zh-CN" altLang="en-US" dirty="0"/>
              <a:t>中寻找是否存在 一个</a:t>
            </a:r>
            <a:r>
              <a:rPr lang="en-US" altLang="zh-CN" dirty="0"/>
              <a:t>/</a:t>
            </a:r>
            <a:r>
              <a:rPr lang="zh-CN" altLang="en-US" dirty="0"/>
              <a:t>多个</a:t>
            </a:r>
            <a:r>
              <a:rPr lang="en-US" altLang="zh-CN" dirty="0"/>
              <a:t>/</a:t>
            </a:r>
            <a:r>
              <a:rPr lang="zh-CN" altLang="en-US" dirty="0"/>
              <a:t>所有 与模式短串</a:t>
            </a:r>
            <a:r>
              <a:rPr lang="en-US" altLang="zh-CN" dirty="0"/>
              <a:t>pat</a:t>
            </a:r>
            <a:r>
              <a:rPr lang="zh-CN" altLang="en-US" dirty="0"/>
              <a:t>相等的子串</a:t>
            </a:r>
            <a:endParaRPr lang="en-US" altLang="zh-CN" dirty="0"/>
          </a:p>
          <a:p>
            <a:pPr lvl="1"/>
            <a:r>
              <a:rPr lang="en-US" altLang="zh-CN" dirty="0"/>
              <a:t>T</a:t>
            </a:r>
            <a:r>
              <a:rPr lang="zh-CN" altLang="en-US" dirty="0"/>
              <a:t>被称为</a:t>
            </a:r>
            <a:r>
              <a:rPr lang="en-US" altLang="zh-CN" dirty="0"/>
              <a:t>target</a:t>
            </a:r>
            <a:r>
              <a:rPr lang="zh-CN" altLang="en-US" dirty="0"/>
              <a:t>或</a:t>
            </a:r>
            <a:r>
              <a:rPr lang="en-US" altLang="zh-CN" dirty="0"/>
              <a:t>text</a:t>
            </a:r>
            <a:r>
              <a:rPr lang="zh-CN" altLang="en-US" dirty="0"/>
              <a:t>，</a:t>
            </a:r>
            <a:r>
              <a:rPr lang="en-US" altLang="zh-CN" dirty="0"/>
              <a:t>pat</a:t>
            </a:r>
            <a:r>
              <a:rPr lang="zh-CN" altLang="en-US" dirty="0"/>
              <a:t>被称为</a:t>
            </a:r>
            <a:r>
              <a:rPr lang="en-US" altLang="zh-CN" dirty="0"/>
              <a:t>pattern</a:t>
            </a:r>
          </a:p>
          <a:p>
            <a:pPr lvl="1"/>
            <a:r>
              <a:rPr lang="zh-CN" altLang="en-US" dirty="0"/>
              <a:t>一个长度为</a:t>
            </a:r>
            <a:r>
              <a:rPr lang="en-US" altLang="zh-CN" dirty="0">
                <a:solidFill>
                  <a:srgbClr val="FF0000"/>
                </a:solidFill>
              </a:rPr>
              <a:t>m</a:t>
            </a:r>
            <a:r>
              <a:rPr lang="zh-CN" altLang="en-US" dirty="0"/>
              <a:t>的 </a:t>
            </a:r>
            <a:r>
              <a:rPr lang="en-US" altLang="zh-CN" b="1" i="1" dirty="0">
                <a:solidFill>
                  <a:srgbClr val="7030A0"/>
                </a:solidFill>
              </a:rPr>
              <a:t>pattern</a:t>
            </a:r>
            <a:r>
              <a:rPr lang="en-US" altLang="zh-CN" i="1" dirty="0">
                <a:solidFill>
                  <a:srgbClr val="7030A0"/>
                </a:solidFill>
              </a:rPr>
              <a:t> </a:t>
            </a:r>
            <a:r>
              <a:rPr lang="zh-CN" altLang="en-US" dirty="0"/>
              <a:t>可被表述为</a:t>
            </a:r>
            <a:r>
              <a:rPr lang="en-US" altLang="zh-CN" i="1" dirty="0">
                <a:solidFill>
                  <a:srgbClr val="FF0000"/>
                </a:solidFill>
              </a:rPr>
              <a:t>x</a:t>
            </a:r>
            <a:r>
              <a:rPr lang="en-US" altLang="zh-CN" dirty="0">
                <a:solidFill>
                  <a:srgbClr val="FF0000"/>
                </a:solidFill>
              </a:rPr>
              <a:t>=</a:t>
            </a:r>
            <a:r>
              <a:rPr lang="en-US" altLang="zh-CN" i="1" dirty="0">
                <a:solidFill>
                  <a:srgbClr val="FF0000"/>
                </a:solidFill>
              </a:rPr>
              <a:t>x </a:t>
            </a:r>
            <a:r>
              <a:rPr lang="en-US" altLang="zh-CN" dirty="0">
                <a:solidFill>
                  <a:srgbClr val="FF0000"/>
                </a:solidFill>
              </a:rPr>
              <a:t>[0..m-1]</a:t>
            </a:r>
            <a:r>
              <a:rPr lang="zh-CN" altLang="en-US" dirty="0"/>
              <a:t>；长度为</a:t>
            </a:r>
            <a:r>
              <a:rPr lang="en-US" altLang="zh-CN" dirty="0">
                <a:solidFill>
                  <a:srgbClr val="FF0000"/>
                </a:solidFill>
              </a:rPr>
              <a:t>n</a:t>
            </a:r>
            <a:r>
              <a:rPr lang="zh-CN" altLang="en-US" dirty="0"/>
              <a:t>的 </a:t>
            </a:r>
            <a:r>
              <a:rPr lang="en-US" altLang="zh-CN" b="1" i="1" dirty="0">
                <a:solidFill>
                  <a:srgbClr val="7030A0"/>
                </a:solidFill>
              </a:rPr>
              <a:t>text</a:t>
            </a:r>
            <a:r>
              <a:rPr lang="en-US" altLang="zh-CN" i="1" dirty="0">
                <a:solidFill>
                  <a:srgbClr val="7030A0"/>
                </a:solidFill>
              </a:rPr>
              <a:t> </a:t>
            </a:r>
            <a:r>
              <a:rPr lang="zh-CN" altLang="en-US" dirty="0"/>
              <a:t>可被表述为</a:t>
            </a:r>
            <a:r>
              <a:rPr lang="en-US" altLang="zh-CN" i="1" dirty="0">
                <a:solidFill>
                  <a:srgbClr val="FF0000"/>
                </a:solidFill>
              </a:rPr>
              <a:t>y</a:t>
            </a:r>
            <a:r>
              <a:rPr lang="en-US" altLang="zh-CN" dirty="0">
                <a:solidFill>
                  <a:srgbClr val="FF0000"/>
                </a:solidFill>
              </a:rPr>
              <a:t>=</a:t>
            </a:r>
            <a:r>
              <a:rPr lang="en-US" altLang="zh-CN" i="1" dirty="0">
                <a:solidFill>
                  <a:srgbClr val="FF0000"/>
                </a:solidFill>
              </a:rPr>
              <a:t>y </a:t>
            </a:r>
            <a:r>
              <a:rPr lang="en-US" altLang="zh-CN" dirty="0">
                <a:solidFill>
                  <a:srgbClr val="FF0000"/>
                </a:solidFill>
              </a:rPr>
              <a:t>[0..n-1]</a:t>
            </a:r>
            <a:r>
              <a:rPr lang="zh-CN" altLang="en-US" dirty="0"/>
              <a:t>；一般</a:t>
            </a:r>
            <a:r>
              <a:rPr lang="en-US" altLang="zh-CN" dirty="0"/>
              <a:t>m&lt;&lt;n</a:t>
            </a:r>
            <a:r>
              <a:rPr lang="zh-CN" altLang="en-US" dirty="0"/>
              <a:t>；而模式匹配的任务是找到</a:t>
            </a:r>
            <a:r>
              <a:rPr lang="en-US" altLang="zh-CN" i="1" dirty="0">
                <a:solidFill>
                  <a:srgbClr val="FF0000"/>
                </a:solidFill>
              </a:rPr>
              <a:t>x </a:t>
            </a:r>
            <a:r>
              <a:rPr lang="zh-CN" altLang="en-US" dirty="0"/>
              <a:t>在</a:t>
            </a:r>
            <a:r>
              <a:rPr lang="en-US" altLang="zh-CN" i="1" dirty="0">
                <a:solidFill>
                  <a:srgbClr val="FF0000"/>
                </a:solidFill>
              </a:rPr>
              <a:t>y </a:t>
            </a:r>
            <a:r>
              <a:rPr lang="zh-CN" altLang="en-US" dirty="0"/>
              <a:t>中的出现</a:t>
            </a:r>
            <a:endParaRPr lang="en-US" altLang="zh-CN" dirty="0"/>
          </a:p>
          <a:p>
            <a:pPr lvl="1"/>
            <a:r>
              <a:rPr lang="zh-CN" altLang="en-US" b="1" dirty="0">
                <a:solidFill>
                  <a:srgbClr val="FF0000"/>
                </a:solidFill>
              </a:rPr>
              <a:t>滑动窗口</a:t>
            </a:r>
            <a:r>
              <a:rPr lang="zh-CN" altLang="en-US" dirty="0"/>
              <a:t>机制：模式匹配过程中，程序会查看</a:t>
            </a:r>
            <a:r>
              <a:rPr lang="en-US" altLang="zh-CN" dirty="0"/>
              <a:t>text</a:t>
            </a:r>
            <a:r>
              <a:rPr lang="zh-CN" altLang="en-US" dirty="0"/>
              <a:t>中长度为</a:t>
            </a:r>
            <a:r>
              <a:rPr lang="en-US" altLang="zh-CN" dirty="0"/>
              <a:t>m</a:t>
            </a:r>
            <a:r>
              <a:rPr lang="zh-CN" altLang="en-US" dirty="0"/>
              <a:t>的窗口，即用</a:t>
            </a:r>
            <a:r>
              <a:rPr lang="en-US" altLang="zh-CN" dirty="0"/>
              <a:t>pattern</a:t>
            </a:r>
            <a:r>
              <a:rPr lang="zh-CN" altLang="en-US" dirty="0"/>
              <a:t>串和</a:t>
            </a:r>
            <a:r>
              <a:rPr lang="en-US" altLang="zh-CN" dirty="0"/>
              <a:t>text</a:t>
            </a:r>
            <a:r>
              <a:rPr lang="zh-CN" altLang="en-US" dirty="0"/>
              <a:t>的窗口中的子串进行比对。比对完成后，将窗口向右滑动，并不断重复这一过程，直到根据需要找到所需匹配为止</a:t>
            </a:r>
          </a:p>
        </p:txBody>
      </p:sp>
    </p:spTree>
    <p:extLst>
      <p:ext uri="{BB962C8B-B14F-4D97-AF65-F5344CB8AC3E}">
        <p14:creationId xmlns:p14="http://schemas.microsoft.com/office/powerpoint/2010/main" val="1801495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串的模式匹配算法</a:t>
            </a:r>
          </a:p>
        </p:txBody>
      </p:sp>
      <p:sp>
        <p:nvSpPr>
          <p:cNvPr id="3" name="内容占位符 2"/>
          <p:cNvSpPr>
            <a:spLocks noGrp="1"/>
          </p:cNvSpPr>
          <p:nvPr>
            <p:ph idx="1"/>
          </p:nvPr>
        </p:nvSpPr>
        <p:spPr>
          <a:xfrm>
            <a:off x="1127448" y="1772816"/>
            <a:ext cx="10363200" cy="4114800"/>
          </a:xfrm>
        </p:spPr>
        <p:txBody>
          <a:bodyPr/>
          <a:lstStyle/>
          <a:p>
            <a:r>
              <a:rPr lang="en-US" altLang="zh-CN" dirty="0"/>
              <a:t>BF(Brute-Force)</a:t>
            </a:r>
            <a:r>
              <a:rPr lang="zh-CN" altLang="en-US" dirty="0"/>
              <a:t>算法：最基本算法</a:t>
            </a:r>
            <a:endParaRPr lang="en-US" altLang="zh-CN" dirty="0"/>
          </a:p>
          <a:p>
            <a:r>
              <a:rPr lang="en-US" altLang="zh-CN" dirty="0"/>
              <a:t>KR(Karp-Rabin)</a:t>
            </a:r>
            <a:r>
              <a:rPr lang="zh-CN" altLang="en-US" dirty="0"/>
              <a:t>算法：对</a:t>
            </a:r>
            <a:r>
              <a:rPr lang="en-US" altLang="zh-CN" dirty="0"/>
              <a:t>BF</a:t>
            </a:r>
            <a:r>
              <a:rPr lang="zh-CN" altLang="en-US" dirty="0"/>
              <a:t>算法的改进，引入辅助哈希值</a:t>
            </a:r>
            <a:endParaRPr lang="en-US" altLang="zh-CN" dirty="0"/>
          </a:p>
          <a:p>
            <a:r>
              <a:rPr lang="en-US" altLang="zh-CN" dirty="0"/>
              <a:t>KMP (Knuth-Morris-Pratt)</a:t>
            </a:r>
            <a:r>
              <a:rPr lang="zh-CN" altLang="en-US" dirty="0"/>
              <a:t>算法</a:t>
            </a:r>
          </a:p>
          <a:p>
            <a:pPr lvl="1"/>
            <a:r>
              <a:rPr lang="en-US" altLang="zh-CN" dirty="0"/>
              <a:t>1970</a:t>
            </a:r>
            <a:r>
              <a:rPr lang="zh-CN" altLang="en-US" dirty="0"/>
              <a:t>年，</a:t>
            </a:r>
            <a:r>
              <a:rPr lang="en-US" altLang="zh-CN" dirty="0"/>
              <a:t>S.A. Cook</a:t>
            </a:r>
            <a:r>
              <a:rPr lang="zh-CN" altLang="en-US" dirty="0"/>
              <a:t>在进行抽象机的理论研究时，证明了在最差情况下模式匹配可在</a:t>
            </a:r>
            <a:r>
              <a:rPr lang="en-US" altLang="zh-CN" dirty="0"/>
              <a:t>N+M</a:t>
            </a:r>
            <a:r>
              <a:rPr lang="zh-CN" altLang="en-US" dirty="0"/>
              <a:t>时间内完成</a:t>
            </a:r>
          </a:p>
          <a:p>
            <a:pPr lvl="1"/>
            <a:r>
              <a:rPr lang="en-US" altLang="zh-CN" dirty="0"/>
              <a:t>D.E. Knuth </a:t>
            </a:r>
            <a:r>
              <a:rPr lang="zh-CN" altLang="en-US" dirty="0"/>
              <a:t>和</a:t>
            </a:r>
            <a:r>
              <a:rPr lang="en-US" altLang="zh-CN" dirty="0"/>
              <a:t>V.R. Pratt</a:t>
            </a:r>
            <a:r>
              <a:rPr lang="zh-CN" altLang="en-US" dirty="0"/>
              <a:t>以此理论为基础，构造了一种方法来在</a:t>
            </a:r>
            <a:r>
              <a:rPr lang="en-US" altLang="zh-CN" dirty="0"/>
              <a:t>N+M</a:t>
            </a:r>
            <a:r>
              <a:rPr lang="zh-CN" altLang="en-US" dirty="0"/>
              <a:t>时间内进行模式匹配；与此同时，</a:t>
            </a:r>
            <a:r>
              <a:rPr lang="en-US" altLang="zh-CN" dirty="0"/>
              <a:t>J.H. Morris</a:t>
            </a:r>
            <a:r>
              <a:rPr lang="zh-CN" altLang="en-US" dirty="0"/>
              <a:t>在开发文本编辑器时为了避免在检索文本时的回溯也得到了同样的算法</a:t>
            </a:r>
          </a:p>
          <a:p>
            <a:r>
              <a:rPr lang="en-US" altLang="zh-CN" dirty="0"/>
              <a:t>BM(Boyer-Moore)</a:t>
            </a:r>
            <a:r>
              <a:rPr lang="zh-CN" altLang="en-US" dirty="0"/>
              <a:t>算法</a:t>
            </a:r>
            <a:endParaRPr lang="en-US" altLang="zh-CN" dirty="0"/>
          </a:p>
          <a:p>
            <a:pPr lvl="1"/>
            <a:r>
              <a:rPr lang="en-US" altLang="zh-CN" dirty="0"/>
              <a:t>1977</a:t>
            </a:r>
            <a:r>
              <a:rPr lang="zh-CN" altLang="en-US" dirty="0"/>
              <a:t>年，德克萨斯大学的</a:t>
            </a:r>
            <a:r>
              <a:rPr lang="en-US" altLang="zh-CN" dirty="0"/>
              <a:t>Robert S. Boyer</a:t>
            </a:r>
            <a:r>
              <a:rPr lang="zh-CN" altLang="en-US" dirty="0"/>
              <a:t>教授和</a:t>
            </a:r>
            <a:r>
              <a:rPr lang="en-US" altLang="zh-CN" dirty="0"/>
              <a:t>J </a:t>
            </a:r>
            <a:r>
              <a:rPr lang="en-US" altLang="zh-CN" dirty="0" err="1"/>
              <a:t>Strother</a:t>
            </a:r>
            <a:r>
              <a:rPr lang="en-US" altLang="zh-CN" dirty="0"/>
              <a:t> Moore</a:t>
            </a:r>
            <a:r>
              <a:rPr lang="zh-CN" altLang="en-US" dirty="0"/>
              <a:t>教授发明这种算法</a:t>
            </a:r>
          </a:p>
          <a:p>
            <a:endParaRPr lang="zh-CN" altLang="en-US" dirty="0"/>
          </a:p>
        </p:txBody>
      </p:sp>
    </p:spTree>
    <p:extLst>
      <p:ext uri="{BB962C8B-B14F-4D97-AF65-F5344CB8AC3E}">
        <p14:creationId xmlns:p14="http://schemas.microsoft.com/office/powerpoint/2010/main" val="337365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46169" y="1556792"/>
            <a:ext cx="10306062" cy="4811216"/>
          </a:xfrm>
        </p:spPr>
      </p:pic>
    </p:spTree>
    <p:extLst>
      <p:ext uri="{BB962C8B-B14F-4D97-AF65-F5344CB8AC3E}">
        <p14:creationId xmlns:p14="http://schemas.microsoft.com/office/powerpoint/2010/main" val="1177530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87489" y="1531286"/>
            <a:ext cx="9623422" cy="4862228"/>
          </a:xfrm>
          <a:prstGeom prst="rect">
            <a:avLst/>
          </a:prstGeom>
        </p:spPr>
      </p:pic>
    </p:spTree>
    <p:extLst>
      <p:ext uri="{BB962C8B-B14F-4D97-AF65-F5344CB8AC3E}">
        <p14:creationId xmlns:p14="http://schemas.microsoft.com/office/powerpoint/2010/main" val="1522671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08605" y="1556792"/>
            <a:ext cx="9981190" cy="4811216"/>
          </a:xfrm>
          <a:prstGeom prst="rect">
            <a:avLst/>
          </a:prstGeom>
        </p:spPr>
      </p:pic>
    </p:spTree>
    <p:extLst>
      <p:ext uri="{BB962C8B-B14F-4D97-AF65-F5344CB8AC3E}">
        <p14:creationId xmlns:p14="http://schemas.microsoft.com/office/powerpoint/2010/main" val="3793562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03918" y="1556792"/>
            <a:ext cx="9790564" cy="4811216"/>
          </a:xfrm>
          <a:prstGeom prst="rect">
            <a:avLst/>
          </a:prstGeom>
        </p:spPr>
      </p:pic>
    </p:spTree>
    <p:extLst>
      <p:ext uri="{BB962C8B-B14F-4D97-AF65-F5344CB8AC3E}">
        <p14:creationId xmlns:p14="http://schemas.microsoft.com/office/powerpoint/2010/main" val="3314717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3472" y="1522005"/>
            <a:ext cx="9911456" cy="4880790"/>
          </a:xfrm>
          <a:prstGeom prst="rect">
            <a:avLst/>
          </a:prstGeom>
        </p:spPr>
      </p:pic>
    </p:spTree>
    <p:extLst>
      <p:ext uri="{BB962C8B-B14F-4D97-AF65-F5344CB8AC3E}">
        <p14:creationId xmlns:p14="http://schemas.microsoft.com/office/powerpoint/2010/main" val="2096995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36937" y="1556792"/>
            <a:ext cx="9724526" cy="4811216"/>
          </a:xfrm>
          <a:prstGeom prst="rect">
            <a:avLst/>
          </a:prstGeom>
        </p:spPr>
      </p:pic>
    </p:spTree>
    <p:extLst>
      <p:ext uri="{BB962C8B-B14F-4D97-AF65-F5344CB8AC3E}">
        <p14:creationId xmlns:p14="http://schemas.microsoft.com/office/powerpoint/2010/main" val="19863464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61979" y="1700808"/>
            <a:ext cx="10674442" cy="4523184"/>
          </a:xfrm>
          <a:prstGeom prst="rect">
            <a:avLst/>
          </a:prstGeom>
        </p:spPr>
      </p:pic>
    </p:spTree>
    <p:extLst>
      <p:ext uri="{BB962C8B-B14F-4D97-AF65-F5344CB8AC3E}">
        <p14:creationId xmlns:p14="http://schemas.microsoft.com/office/powerpoint/2010/main" val="705020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08098" y="1628800"/>
            <a:ext cx="10582204" cy="4667200"/>
          </a:xfrm>
          <a:prstGeom prst="rect">
            <a:avLst/>
          </a:prstGeom>
        </p:spPr>
      </p:pic>
    </p:spTree>
    <p:extLst>
      <p:ext uri="{BB962C8B-B14F-4D97-AF65-F5344CB8AC3E}">
        <p14:creationId xmlns:p14="http://schemas.microsoft.com/office/powerpoint/2010/main" val="2868320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二维和三维数组图示</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309022" y="1671691"/>
            <a:ext cx="7980356" cy="4581418"/>
          </a:xfrm>
          <a:prstGeom prst="rect">
            <a:avLst/>
          </a:prstGeom>
        </p:spPr>
      </p:pic>
    </p:spTree>
    <p:extLst>
      <p:ext uri="{BB962C8B-B14F-4D97-AF65-F5344CB8AC3E}">
        <p14:creationId xmlns:p14="http://schemas.microsoft.com/office/powerpoint/2010/main" val="5236977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9234" y="1613992"/>
            <a:ext cx="9931342" cy="4682008"/>
          </a:xfrm>
          <a:prstGeom prst="rect">
            <a:avLst/>
          </a:prstGeom>
        </p:spPr>
      </p:pic>
    </p:spTree>
    <p:extLst>
      <p:ext uri="{BB962C8B-B14F-4D97-AF65-F5344CB8AC3E}">
        <p14:creationId xmlns:p14="http://schemas.microsoft.com/office/powerpoint/2010/main" val="3596119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31823" y="1556792"/>
            <a:ext cx="9734754" cy="4811216"/>
          </a:xfrm>
          <a:prstGeom prst="rect">
            <a:avLst/>
          </a:prstGeom>
        </p:spPr>
      </p:pic>
    </p:spTree>
    <p:extLst>
      <p:ext uri="{BB962C8B-B14F-4D97-AF65-F5344CB8AC3E}">
        <p14:creationId xmlns:p14="http://schemas.microsoft.com/office/powerpoint/2010/main" val="3603599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7065" y="1447800"/>
            <a:ext cx="9964270" cy="5029200"/>
          </a:xfrm>
          <a:prstGeom prst="rect">
            <a:avLst/>
          </a:prstGeom>
        </p:spPr>
      </p:pic>
    </p:spTree>
    <p:extLst>
      <p:ext uri="{BB962C8B-B14F-4D97-AF65-F5344CB8AC3E}">
        <p14:creationId xmlns:p14="http://schemas.microsoft.com/office/powerpoint/2010/main" val="1876770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81662" y="1556792"/>
            <a:ext cx="9635076" cy="4811216"/>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8256240" y="988564"/>
            <a:ext cx="3384376" cy="1281742"/>
          </a:xfrm>
          <a:prstGeom prst="rect">
            <a:avLst/>
          </a:prstGeom>
        </p:spPr>
      </p:pic>
    </p:spTree>
    <p:extLst>
      <p:ext uri="{BB962C8B-B14F-4D97-AF65-F5344CB8AC3E}">
        <p14:creationId xmlns:p14="http://schemas.microsoft.com/office/powerpoint/2010/main" val="259009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4" name="内容占位符 3"/>
          <p:cNvPicPr>
            <a:picLocks noGrp="1" noChangeAspect="1"/>
          </p:cNvPicPr>
          <p:nvPr>
            <p:ph sz="half" idx="1"/>
          </p:nvPr>
        </p:nvPicPr>
        <p:blipFill>
          <a:blip r:embed="rId3">
            <a:clrChange>
              <a:clrFrom>
                <a:srgbClr val="FFFFFF"/>
              </a:clrFrom>
              <a:clrTo>
                <a:srgbClr val="FFFFFF">
                  <a:alpha val="0"/>
                </a:srgbClr>
              </a:clrTo>
            </a:clrChange>
          </a:blip>
          <a:stretch>
            <a:fillRect/>
          </a:stretch>
        </p:blipFill>
        <p:spPr>
          <a:xfrm>
            <a:off x="787152" y="2397287"/>
            <a:ext cx="5740896" cy="3130226"/>
          </a:xfrm>
          <a:prstGeom prst="rect">
            <a:avLst/>
          </a:prstGeom>
        </p:spPr>
      </p:pic>
      <p:pic>
        <p:nvPicPr>
          <p:cNvPr id="6" name="内容占位符 3"/>
          <p:cNvPicPr>
            <a:picLocks noGrp="1" noChangeAspect="1"/>
          </p:cNvPicPr>
          <p:nvPr>
            <p:ph sz="half" idx="2"/>
          </p:nvPr>
        </p:nvPicPr>
        <p:blipFill>
          <a:blip r:embed="rId4">
            <a:clrChange>
              <a:clrFrom>
                <a:srgbClr val="FFFFFF"/>
              </a:clrFrom>
              <a:clrTo>
                <a:srgbClr val="FFFFFF">
                  <a:alpha val="0"/>
                </a:srgbClr>
              </a:clrTo>
            </a:clrChange>
          </a:blip>
          <a:stretch>
            <a:fillRect/>
          </a:stretch>
        </p:blipFill>
        <p:spPr>
          <a:xfrm>
            <a:off x="6070352" y="2285694"/>
            <a:ext cx="5740896" cy="3353412"/>
          </a:xfrm>
          <a:prstGeom prst="rect">
            <a:avLst/>
          </a:prstGeom>
        </p:spPr>
      </p:pic>
    </p:spTree>
    <p:extLst>
      <p:ext uri="{BB962C8B-B14F-4D97-AF65-F5344CB8AC3E}">
        <p14:creationId xmlns:p14="http://schemas.microsoft.com/office/powerpoint/2010/main" val="2368267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5" name="内容占位符 3"/>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643136" y="2419282"/>
            <a:ext cx="6028928" cy="3086236"/>
          </a:xfrm>
          <a:prstGeom prst="rect">
            <a:avLst/>
          </a:prstGeom>
        </p:spPr>
      </p:pic>
      <p:pic>
        <p:nvPicPr>
          <p:cNvPr id="6" name="内容占位符 3"/>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5926336" y="2336955"/>
            <a:ext cx="6028928" cy="3250890"/>
          </a:xfrm>
          <a:prstGeom prst="rect">
            <a:avLst/>
          </a:prstGeom>
        </p:spPr>
      </p:pic>
    </p:spTree>
    <p:extLst>
      <p:ext uri="{BB962C8B-B14F-4D97-AF65-F5344CB8AC3E}">
        <p14:creationId xmlns:p14="http://schemas.microsoft.com/office/powerpoint/2010/main" val="488350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6" name="内容占位符 5"/>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6070352" y="2268482"/>
            <a:ext cx="5740896" cy="3387836"/>
          </a:xfrm>
          <a:prstGeom prst="rect">
            <a:avLst/>
          </a:prstGeom>
        </p:spPr>
      </p:pic>
      <p:pic>
        <p:nvPicPr>
          <p:cNvPr id="5" name="内容占位符 3"/>
          <p:cNvPicPr>
            <a:picLocks noGrp="1" noChangeAspect="1"/>
          </p:cNvPicPr>
          <p:nvPr>
            <p:ph sz="half" idx="1"/>
          </p:nvPr>
        </p:nvPicPr>
        <p:blipFill>
          <a:blip r:embed="rId3">
            <a:clrChange>
              <a:clrFrom>
                <a:srgbClr val="FFFFFF"/>
              </a:clrFrom>
              <a:clrTo>
                <a:srgbClr val="FFFFFF">
                  <a:alpha val="0"/>
                </a:srgbClr>
              </a:clrTo>
            </a:clrChange>
          </a:blip>
          <a:stretch>
            <a:fillRect/>
          </a:stretch>
        </p:blipFill>
        <p:spPr>
          <a:xfrm>
            <a:off x="787152" y="2387155"/>
            <a:ext cx="5740896" cy="3150490"/>
          </a:xfrm>
          <a:prstGeom prst="rect">
            <a:avLst/>
          </a:prstGeom>
        </p:spPr>
      </p:pic>
    </p:spTree>
    <p:extLst>
      <p:ext uri="{BB962C8B-B14F-4D97-AF65-F5344CB8AC3E}">
        <p14:creationId xmlns:p14="http://schemas.microsoft.com/office/powerpoint/2010/main" val="877175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算法性能分析</a:t>
            </a:r>
          </a:p>
        </p:txBody>
      </p:sp>
      <p:pic>
        <p:nvPicPr>
          <p:cNvPr id="9" name="内容占位符 8"/>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79130" y="1556792"/>
            <a:ext cx="9440140" cy="4811216"/>
          </a:xfrm>
          <a:prstGeom prst="rect">
            <a:avLst/>
          </a:prstGeom>
        </p:spPr>
      </p:pic>
    </p:spTree>
    <p:extLst>
      <p:ext uri="{BB962C8B-B14F-4D97-AF65-F5344CB8AC3E}">
        <p14:creationId xmlns:p14="http://schemas.microsoft.com/office/powerpoint/2010/main" val="51518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1159" y="1556792"/>
            <a:ext cx="10916082" cy="4811216"/>
          </a:xfrm>
          <a:prstGeom prst="rect">
            <a:avLst/>
          </a:prstGeom>
        </p:spPr>
      </p:pic>
    </p:spTree>
    <p:extLst>
      <p:ext uri="{BB962C8B-B14F-4D97-AF65-F5344CB8AC3E}">
        <p14:creationId xmlns:p14="http://schemas.microsoft.com/office/powerpoint/2010/main" val="2874642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32997" y="1700808"/>
            <a:ext cx="9132406" cy="4523184"/>
          </a:xfrm>
          <a:prstGeom prst="rect">
            <a:avLst/>
          </a:prstGeom>
        </p:spPr>
      </p:pic>
    </p:spTree>
    <p:extLst>
      <p:ext uri="{BB962C8B-B14F-4D97-AF65-F5344CB8AC3E}">
        <p14:creationId xmlns:p14="http://schemas.microsoft.com/office/powerpoint/2010/main" val="8608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286202" y="1628800"/>
            <a:ext cx="8025996" cy="4667200"/>
          </a:xfrm>
          <a:prstGeom prst="rect">
            <a:avLst/>
          </a:prstGeom>
        </p:spPr>
      </p:pic>
    </p:spTree>
    <p:extLst>
      <p:ext uri="{BB962C8B-B14F-4D97-AF65-F5344CB8AC3E}">
        <p14:creationId xmlns:p14="http://schemas.microsoft.com/office/powerpoint/2010/main" val="3145723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65643" y="1628800"/>
            <a:ext cx="9067114" cy="4667200"/>
          </a:xfrm>
          <a:prstGeom prst="rect">
            <a:avLst/>
          </a:prstGeom>
        </p:spPr>
      </p:pic>
    </p:spTree>
    <p:extLst>
      <p:ext uri="{BB962C8B-B14F-4D97-AF65-F5344CB8AC3E}">
        <p14:creationId xmlns:p14="http://schemas.microsoft.com/office/powerpoint/2010/main" val="1514790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93955" y="1628800"/>
            <a:ext cx="9210490" cy="4667200"/>
          </a:xfrm>
          <a:prstGeom prst="rect">
            <a:avLst/>
          </a:prstGeom>
        </p:spPr>
      </p:pic>
    </p:spTree>
    <p:extLst>
      <p:ext uri="{BB962C8B-B14F-4D97-AF65-F5344CB8AC3E}">
        <p14:creationId xmlns:p14="http://schemas.microsoft.com/office/powerpoint/2010/main" val="3618325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063553" y="1620687"/>
            <a:ext cx="8471294" cy="4683426"/>
          </a:xfrm>
          <a:prstGeom prst="rect">
            <a:avLst/>
          </a:prstGeom>
        </p:spPr>
      </p:pic>
    </p:spTree>
    <p:extLst>
      <p:ext uri="{BB962C8B-B14F-4D97-AF65-F5344CB8AC3E}">
        <p14:creationId xmlns:p14="http://schemas.microsoft.com/office/powerpoint/2010/main" val="1407287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87488" y="1554888"/>
            <a:ext cx="9623424" cy="4815024"/>
          </a:xfrm>
          <a:prstGeom prst="rect">
            <a:avLst/>
          </a:prstGeom>
        </p:spPr>
      </p:pic>
    </p:spTree>
    <p:extLst>
      <p:ext uri="{BB962C8B-B14F-4D97-AF65-F5344CB8AC3E}">
        <p14:creationId xmlns:p14="http://schemas.microsoft.com/office/powerpoint/2010/main" val="1908172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97308" y="1556792"/>
            <a:ext cx="9203784" cy="4811216"/>
          </a:xfrm>
          <a:prstGeom prst="rect">
            <a:avLst/>
          </a:prstGeom>
        </p:spPr>
      </p:pic>
    </p:spTree>
    <p:extLst>
      <p:ext uri="{BB962C8B-B14F-4D97-AF65-F5344CB8AC3E}">
        <p14:creationId xmlns:p14="http://schemas.microsoft.com/office/powerpoint/2010/main" val="806476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625823" y="1556792"/>
            <a:ext cx="9346754" cy="4811216"/>
          </a:xfrm>
          <a:prstGeom prst="rect">
            <a:avLst/>
          </a:prstGeom>
        </p:spPr>
      </p:pic>
    </p:spTree>
    <p:extLst>
      <p:ext uri="{BB962C8B-B14F-4D97-AF65-F5344CB8AC3E}">
        <p14:creationId xmlns:p14="http://schemas.microsoft.com/office/powerpoint/2010/main" val="1695338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31504" y="1538976"/>
            <a:ext cx="9335392" cy="4846848"/>
          </a:xfrm>
          <a:prstGeom prst="rect">
            <a:avLst/>
          </a:prstGeom>
        </p:spPr>
      </p:pic>
    </p:spTree>
    <p:extLst>
      <p:ext uri="{BB962C8B-B14F-4D97-AF65-F5344CB8AC3E}">
        <p14:creationId xmlns:p14="http://schemas.microsoft.com/office/powerpoint/2010/main" val="3864479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75520" y="1608536"/>
            <a:ext cx="9047360" cy="4707728"/>
          </a:xfrm>
          <a:prstGeom prst="rect">
            <a:avLst/>
          </a:prstGeom>
        </p:spPr>
      </p:pic>
    </p:spTree>
    <p:extLst>
      <p:ext uri="{BB962C8B-B14F-4D97-AF65-F5344CB8AC3E}">
        <p14:creationId xmlns:p14="http://schemas.microsoft.com/office/powerpoint/2010/main" val="22706449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15087" y="1556792"/>
            <a:ext cx="9768226" cy="4811216"/>
          </a:xfrm>
          <a:prstGeom prst="rect">
            <a:avLst/>
          </a:prstGeom>
        </p:spPr>
      </p:pic>
    </p:spTree>
    <p:extLst>
      <p:ext uri="{BB962C8B-B14F-4D97-AF65-F5344CB8AC3E}">
        <p14:creationId xmlns:p14="http://schemas.microsoft.com/office/powerpoint/2010/main" val="1683743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59496" y="1577929"/>
            <a:ext cx="9479408" cy="4768942"/>
          </a:xfrm>
          <a:prstGeom prst="rect">
            <a:avLst/>
          </a:prstGeom>
        </p:spPr>
      </p:pic>
    </p:spTree>
    <p:extLst>
      <p:ext uri="{BB962C8B-B14F-4D97-AF65-F5344CB8AC3E}">
        <p14:creationId xmlns:p14="http://schemas.microsoft.com/office/powerpoint/2010/main" val="330475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344040" y="1556792"/>
            <a:ext cx="8032363" cy="4739208"/>
          </a:xfrm>
          <a:prstGeom prst="rect">
            <a:avLst/>
          </a:prstGeom>
        </p:spPr>
      </p:pic>
    </p:spTree>
    <p:extLst>
      <p:ext uri="{BB962C8B-B14F-4D97-AF65-F5344CB8AC3E}">
        <p14:creationId xmlns:p14="http://schemas.microsoft.com/office/powerpoint/2010/main" val="9944531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37052" y="1556792"/>
            <a:ext cx="10124296" cy="4811216"/>
          </a:xfrm>
          <a:prstGeom prst="rect">
            <a:avLst/>
          </a:prstGeom>
        </p:spPr>
      </p:pic>
    </p:spTree>
    <p:extLst>
      <p:ext uri="{BB962C8B-B14F-4D97-AF65-F5344CB8AC3E}">
        <p14:creationId xmlns:p14="http://schemas.microsoft.com/office/powerpoint/2010/main" val="10530772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83519" y="1556792"/>
            <a:ext cx="10231362" cy="4811216"/>
          </a:xfrm>
          <a:prstGeom prst="rect">
            <a:avLst/>
          </a:prstGeom>
        </p:spPr>
      </p:pic>
    </p:spTree>
    <p:extLst>
      <p:ext uri="{BB962C8B-B14F-4D97-AF65-F5344CB8AC3E}">
        <p14:creationId xmlns:p14="http://schemas.microsoft.com/office/powerpoint/2010/main" val="2389593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BF</a:t>
            </a:r>
            <a:r>
              <a:rPr lang="zh-CN" altLang="en-US" dirty="0"/>
              <a:t>算法改进分析</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390195" y="1556792"/>
            <a:ext cx="9818010" cy="4811216"/>
          </a:xfrm>
          <a:prstGeom prst="rect">
            <a:avLst/>
          </a:prstGeom>
        </p:spPr>
      </p:pic>
    </p:spTree>
    <p:extLst>
      <p:ext uri="{BB962C8B-B14F-4D97-AF65-F5344CB8AC3E}">
        <p14:creationId xmlns:p14="http://schemas.microsoft.com/office/powerpoint/2010/main" val="1336329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KMP</a:t>
            </a:r>
            <a:r>
              <a:rPr lang="zh-CN" altLang="en-US" dirty="0"/>
              <a:t>算法</a:t>
            </a:r>
          </a:p>
        </p:txBody>
      </p:sp>
      <p:pic>
        <p:nvPicPr>
          <p:cNvPr id="6" name="内容占位符 5"/>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184074" y="1628800"/>
            <a:ext cx="10230252" cy="4667200"/>
          </a:xfrm>
          <a:prstGeom prst="rect">
            <a:avLst/>
          </a:prstGeom>
        </p:spPr>
      </p:pic>
      <p:sp>
        <p:nvSpPr>
          <p:cNvPr id="3" name="矩形 2">
            <a:extLst>
              <a:ext uri="{FF2B5EF4-FFF2-40B4-BE49-F238E27FC236}">
                <a16:creationId xmlns:a16="http://schemas.microsoft.com/office/drawing/2014/main" id="{5A4D0753-4C96-4217-8C19-808A953C5A77}"/>
              </a:ext>
            </a:extLst>
          </p:cNvPr>
          <p:cNvSpPr/>
          <p:nvPr/>
        </p:nvSpPr>
        <p:spPr>
          <a:xfrm>
            <a:off x="1631504" y="5934670"/>
            <a:ext cx="6696744" cy="923330"/>
          </a:xfrm>
          <a:prstGeom prst="rect">
            <a:avLst/>
          </a:prstGeom>
        </p:spPr>
        <p:txBody>
          <a:bodyPr wrap="square">
            <a:spAutoFit/>
          </a:bodyPr>
          <a:lstStyle/>
          <a:p>
            <a:r>
              <a:rPr lang="zh-CN" altLang="en-US" dirty="0">
                <a:solidFill>
                  <a:srgbClr val="00B050"/>
                </a:solidFill>
              </a:rPr>
              <a:t>此处一定要注意，</a:t>
            </a:r>
            <a:r>
              <a:rPr lang="en-US" altLang="zh-CN" dirty="0">
                <a:solidFill>
                  <a:srgbClr val="00B050"/>
                </a:solidFill>
              </a:rPr>
              <a:t>next</a:t>
            </a:r>
            <a:r>
              <a:rPr lang="zh-CN" altLang="en-US" dirty="0">
                <a:solidFill>
                  <a:srgbClr val="00B050"/>
                </a:solidFill>
              </a:rPr>
              <a:t>数组怎么求，跟代码是有关的，比如殷人昆的书上，一开始</a:t>
            </a:r>
            <a:r>
              <a:rPr lang="en-US" altLang="zh-CN" dirty="0" err="1">
                <a:solidFill>
                  <a:srgbClr val="00B050"/>
                </a:solidFill>
              </a:rPr>
              <a:t>i</a:t>
            </a:r>
            <a:r>
              <a:rPr lang="en-US" altLang="zh-CN" dirty="0">
                <a:solidFill>
                  <a:srgbClr val="00B050"/>
                </a:solidFill>
              </a:rPr>
              <a:t>=0,j=-1</a:t>
            </a:r>
            <a:r>
              <a:rPr lang="zh-CN" altLang="en-US" dirty="0">
                <a:solidFill>
                  <a:srgbClr val="00B050"/>
                </a:solidFill>
              </a:rPr>
              <a:t>，那么</a:t>
            </a:r>
            <a:r>
              <a:rPr lang="en-US" altLang="zh-CN" dirty="0">
                <a:solidFill>
                  <a:srgbClr val="00B050"/>
                </a:solidFill>
              </a:rPr>
              <a:t>next</a:t>
            </a:r>
            <a:r>
              <a:rPr lang="zh-CN" altLang="en-US" dirty="0">
                <a:solidFill>
                  <a:srgbClr val="00B050"/>
                </a:solidFill>
              </a:rPr>
              <a:t>数组第一位默认就是</a:t>
            </a:r>
            <a:r>
              <a:rPr lang="en-US" altLang="zh-CN" dirty="0">
                <a:solidFill>
                  <a:srgbClr val="00B050"/>
                </a:solidFill>
              </a:rPr>
              <a:t>-1</a:t>
            </a:r>
            <a:r>
              <a:rPr lang="zh-CN" altLang="en-US" dirty="0">
                <a:solidFill>
                  <a:srgbClr val="00B050"/>
                </a:solidFill>
              </a:rPr>
              <a:t>；有些书上这个地方跟我们一样</a:t>
            </a:r>
            <a:r>
              <a:rPr lang="en-US" altLang="zh-CN" dirty="0" err="1">
                <a:solidFill>
                  <a:srgbClr val="00B050"/>
                </a:solidFill>
              </a:rPr>
              <a:t>i</a:t>
            </a:r>
            <a:r>
              <a:rPr lang="en-US" altLang="zh-CN" dirty="0">
                <a:solidFill>
                  <a:srgbClr val="00B050"/>
                </a:solidFill>
              </a:rPr>
              <a:t>=1</a:t>
            </a:r>
            <a:r>
              <a:rPr lang="zh-CN" altLang="en-US" dirty="0">
                <a:solidFill>
                  <a:srgbClr val="00B050"/>
                </a:solidFill>
              </a:rPr>
              <a:t>，那么</a:t>
            </a:r>
            <a:r>
              <a:rPr lang="en-US" altLang="zh-CN" dirty="0">
                <a:solidFill>
                  <a:srgbClr val="00B050"/>
                </a:solidFill>
              </a:rPr>
              <a:t>next</a:t>
            </a:r>
            <a:r>
              <a:rPr lang="zh-CN" altLang="en-US" dirty="0">
                <a:solidFill>
                  <a:srgbClr val="00B050"/>
                </a:solidFill>
              </a:rPr>
              <a:t>数组第一位就是</a:t>
            </a:r>
            <a:r>
              <a:rPr lang="en-US" altLang="zh-CN" dirty="0">
                <a:solidFill>
                  <a:srgbClr val="00B050"/>
                </a:solidFill>
              </a:rPr>
              <a:t>0</a:t>
            </a:r>
            <a:r>
              <a:rPr lang="zh-CN" altLang="en-US" dirty="0">
                <a:solidFill>
                  <a:srgbClr val="00B050"/>
                </a:solidFill>
              </a:rPr>
              <a:t>。</a:t>
            </a:r>
            <a:endParaRPr lang="en-US" altLang="zh-CN" dirty="0">
              <a:solidFill>
                <a:srgbClr val="00B050"/>
              </a:solidFill>
            </a:endParaRPr>
          </a:p>
        </p:txBody>
      </p:sp>
    </p:spTree>
    <p:extLst>
      <p:ext uri="{BB962C8B-B14F-4D97-AF65-F5344CB8AC3E}">
        <p14:creationId xmlns:p14="http://schemas.microsoft.com/office/powerpoint/2010/main" val="751500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847529" y="1586170"/>
            <a:ext cx="8903342" cy="4752460"/>
          </a:xfrm>
          <a:prstGeom prst="rect">
            <a:avLst/>
          </a:prstGeom>
        </p:spPr>
      </p:pic>
    </p:spTree>
    <p:extLst>
      <p:ext uri="{BB962C8B-B14F-4D97-AF65-F5344CB8AC3E}">
        <p14:creationId xmlns:p14="http://schemas.microsoft.com/office/powerpoint/2010/main" val="565843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385969"/>
            <a:ext cx="5689600" cy="3152862"/>
          </a:xfrm>
          <a:prstGeom prst="rect">
            <a:avLst/>
          </a:prstGeom>
        </p:spPr>
      </p:pic>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096000" y="2401178"/>
            <a:ext cx="5689600" cy="3122444"/>
          </a:xfrm>
          <a:prstGeom prst="rect">
            <a:avLst/>
          </a:prstGeom>
        </p:spPr>
      </p:pic>
    </p:spTree>
    <p:extLst>
      <p:ext uri="{BB962C8B-B14F-4D97-AF65-F5344CB8AC3E}">
        <p14:creationId xmlns:p14="http://schemas.microsoft.com/office/powerpoint/2010/main" val="22862863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91545" y="1609807"/>
            <a:ext cx="8615310" cy="4705186"/>
          </a:xfrm>
          <a:prstGeom prst="rect">
            <a:avLst/>
          </a:prstGeom>
        </p:spPr>
      </p:pic>
    </p:spTree>
    <p:extLst>
      <p:ext uri="{BB962C8B-B14F-4D97-AF65-F5344CB8AC3E}">
        <p14:creationId xmlns:p14="http://schemas.microsoft.com/office/powerpoint/2010/main" val="1634359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991544" y="1628398"/>
            <a:ext cx="8615312" cy="4668004"/>
          </a:xfrm>
          <a:prstGeom prst="rect">
            <a:avLst/>
          </a:prstGeom>
        </p:spPr>
      </p:pic>
    </p:spTree>
    <p:extLst>
      <p:ext uri="{BB962C8B-B14F-4D97-AF65-F5344CB8AC3E}">
        <p14:creationId xmlns:p14="http://schemas.microsoft.com/office/powerpoint/2010/main" val="136511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911424" y="2423471"/>
            <a:ext cx="5492352" cy="3077858"/>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194624" y="2452941"/>
            <a:ext cx="5492352" cy="3018918"/>
          </a:xfrm>
          <a:prstGeom prst="rect">
            <a:avLst/>
          </a:prstGeom>
        </p:spPr>
      </p:pic>
    </p:spTree>
    <p:extLst>
      <p:ext uri="{BB962C8B-B14F-4D97-AF65-F5344CB8AC3E}">
        <p14:creationId xmlns:p14="http://schemas.microsoft.com/office/powerpoint/2010/main" val="34825602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432227"/>
            <a:ext cx="5689600" cy="3060346"/>
          </a:xfrm>
          <a:prstGeom prst="rect">
            <a:avLst/>
          </a:prstGeom>
        </p:spPr>
      </p:pic>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096000" y="2484261"/>
            <a:ext cx="5689600" cy="2956278"/>
          </a:xfrm>
          <a:prstGeom prst="rect">
            <a:avLst/>
          </a:prstGeom>
        </p:spPr>
      </p:pic>
    </p:spTree>
    <p:extLst>
      <p:ext uri="{BB962C8B-B14F-4D97-AF65-F5344CB8AC3E}">
        <p14:creationId xmlns:p14="http://schemas.microsoft.com/office/powerpoint/2010/main" val="1252123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937624" y="1700808"/>
            <a:ext cx="6723152" cy="4523184"/>
          </a:xfrm>
          <a:prstGeom prst="rect">
            <a:avLst/>
          </a:prstGeom>
        </p:spPr>
      </p:pic>
    </p:spTree>
    <p:extLst>
      <p:ext uri="{BB962C8B-B14F-4D97-AF65-F5344CB8AC3E}">
        <p14:creationId xmlns:p14="http://schemas.microsoft.com/office/powerpoint/2010/main" val="15954511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869723" y="1556792"/>
            <a:ext cx="8858954" cy="4811216"/>
          </a:xfrm>
          <a:prstGeom prst="rect">
            <a:avLst/>
          </a:prstGeom>
        </p:spPr>
      </p:pic>
    </p:spTree>
    <p:extLst>
      <p:ext uri="{BB962C8B-B14F-4D97-AF65-F5344CB8AC3E}">
        <p14:creationId xmlns:p14="http://schemas.microsoft.com/office/powerpoint/2010/main" val="32765913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919536" y="1537707"/>
            <a:ext cx="8759328" cy="4849386"/>
          </a:xfrm>
          <a:prstGeom prst="rect">
            <a:avLst/>
          </a:prstGeom>
        </p:spPr>
      </p:pic>
    </p:spTree>
    <p:extLst>
      <p:ext uri="{BB962C8B-B14F-4D97-AF65-F5344CB8AC3E}">
        <p14:creationId xmlns:p14="http://schemas.microsoft.com/office/powerpoint/2010/main" val="2030112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769420" y="1556792"/>
            <a:ext cx="9059560" cy="4811216"/>
          </a:xfrm>
          <a:prstGeom prst="rect">
            <a:avLst/>
          </a:prstGeom>
        </p:spPr>
      </p:pic>
    </p:spTree>
    <p:extLst>
      <p:ext uri="{BB962C8B-B14F-4D97-AF65-F5344CB8AC3E}">
        <p14:creationId xmlns:p14="http://schemas.microsoft.com/office/powerpoint/2010/main" val="2514196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911424" y="2477431"/>
            <a:ext cx="5492352" cy="2969938"/>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194624" y="2459187"/>
            <a:ext cx="5492352" cy="3006426"/>
          </a:xfrm>
          <a:prstGeom prst="rect">
            <a:avLst/>
          </a:prstGeom>
        </p:spPr>
      </p:pic>
    </p:spTree>
    <p:extLst>
      <p:ext uri="{BB962C8B-B14F-4D97-AF65-F5344CB8AC3E}">
        <p14:creationId xmlns:p14="http://schemas.microsoft.com/office/powerpoint/2010/main" val="25400649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探索：如何求</a:t>
            </a:r>
            <a:r>
              <a:rPr lang="en-US" altLang="zh-CN" dirty="0"/>
              <a:t>next</a:t>
            </a:r>
            <a:r>
              <a:rPr lang="zh-CN" altLang="en-US" dirty="0"/>
              <a:t>数组</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911424" y="2436513"/>
            <a:ext cx="5492352" cy="3051774"/>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194624" y="2449202"/>
            <a:ext cx="5492352" cy="3026396"/>
          </a:xfrm>
          <a:prstGeom prst="rect">
            <a:avLst/>
          </a:prstGeom>
        </p:spPr>
      </p:pic>
    </p:spTree>
    <p:extLst>
      <p:ext uri="{BB962C8B-B14F-4D97-AF65-F5344CB8AC3E}">
        <p14:creationId xmlns:p14="http://schemas.microsoft.com/office/powerpoint/2010/main" val="5267973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结论：如何求</a:t>
            </a:r>
            <a:r>
              <a:rPr lang="en-US" altLang="zh-CN" dirty="0"/>
              <a:t>next</a:t>
            </a:r>
            <a:r>
              <a:rPr lang="zh-CN" altLang="en-US" dirty="0"/>
              <a:t>数组</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677826" y="1309175"/>
            <a:ext cx="10092780" cy="3949348"/>
          </a:xfrm>
          <a:prstGeom prst="rect">
            <a:avLst/>
          </a:prstGeom>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1837365" y="4969876"/>
            <a:ext cx="8020930" cy="2052644"/>
          </a:xfrm>
          <a:prstGeom prst="rect">
            <a:avLst/>
          </a:prstGeom>
        </p:spPr>
      </p:pic>
    </p:spTree>
    <p:extLst>
      <p:ext uri="{BB962C8B-B14F-4D97-AF65-F5344CB8AC3E}">
        <p14:creationId xmlns:p14="http://schemas.microsoft.com/office/powerpoint/2010/main" val="3876914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结论：如何求</a:t>
            </a:r>
            <a:r>
              <a:rPr lang="en-US" altLang="zh-CN" dirty="0"/>
              <a:t>next</a:t>
            </a:r>
            <a:r>
              <a:rPr lang="zh-CN" altLang="en-US" dirty="0"/>
              <a:t>数组</a:t>
            </a:r>
          </a:p>
        </p:txBody>
      </p:sp>
      <p:pic>
        <p:nvPicPr>
          <p:cNvPr id="2050" name="Picture 2" descr="在这里插入图片描述"/>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9577" y="1275199"/>
            <a:ext cx="8039246" cy="537440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1368204-742D-45B3-9177-D192A5335ED1}"/>
              </a:ext>
            </a:extLst>
          </p:cNvPr>
          <p:cNvSpPr txBox="1"/>
          <p:nvPr/>
        </p:nvSpPr>
        <p:spPr>
          <a:xfrm>
            <a:off x="8976320" y="2996952"/>
            <a:ext cx="1728192" cy="369332"/>
          </a:xfrm>
          <a:prstGeom prst="rect">
            <a:avLst/>
          </a:prstGeom>
          <a:noFill/>
        </p:spPr>
        <p:txBody>
          <a:bodyPr wrap="square" rtlCol="0">
            <a:spAutoFit/>
          </a:bodyPr>
          <a:lstStyle/>
          <a:p>
            <a:r>
              <a:rPr lang="en-US" altLang="zh-CN" b="1" dirty="0" err="1">
                <a:solidFill>
                  <a:srgbClr val="00B050"/>
                </a:solidFill>
              </a:rPr>
              <a:t>abcab</a:t>
            </a:r>
            <a:endParaRPr lang="zh-CN" altLang="en-US" b="1" dirty="0">
              <a:solidFill>
                <a:srgbClr val="00B050"/>
              </a:solidFill>
            </a:endParaRPr>
          </a:p>
        </p:txBody>
      </p:sp>
    </p:spTree>
    <p:extLst>
      <p:ext uri="{BB962C8B-B14F-4D97-AF65-F5344CB8AC3E}">
        <p14:creationId xmlns:p14="http://schemas.microsoft.com/office/powerpoint/2010/main" val="37125054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775161"/>
            <a:ext cx="5689600" cy="2374478"/>
          </a:xfrm>
          <a:prstGeom prst="rect">
            <a:avLst/>
          </a:prstGeom>
        </p:spPr>
      </p:pic>
      <p:pic>
        <p:nvPicPr>
          <p:cNvPr id="7" name="内容占位符 6"/>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096000" y="2758431"/>
            <a:ext cx="5689600" cy="2407938"/>
          </a:xfrm>
          <a:prstGeom prst="rect">
            <a:avLst/>
          </a:prstGeom>
        </p:spPr>
      </p:pic>
    </p:spTree>
    <p:extLst>
      <p:ext uri="{BB962C8B-B14F-4D97-AF65-F5344CB8AC3E}">
        <p14:creationId xmlns:p14="http://schemas.microsoft.com/office/powerpoint/2010/main" val="25684820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p>
        </p:txBody>
      </p:sp>
      <p:pic>
        <p:nvPicPr>
          <p:cNvPr id="5" name="内容占位符 4"/>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812800" y="2763749"/>
            <a:ext cx="5689600" cy="2397302"/>
          </a:xfrm>
          <a:prstGeom prst="rect">
            <a:avLst/>
          </a:prstGeom>
        </p:spPr>
      </p:pic>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096000" y="2744729"/>
            <a:ext cx="5689600" cy="2435342"/>
          </a:xfrm>
          <a:prstGeom prst="rect">
            <a:avLst/>
          </a:prstGeom>
        </p:spPr>
      </p:pic>
    </p:spTree>
    <p:extLst>
      <p:ext uri="{BB962C8B-B14F-4D97-AF65-F5344CB8AC3E}">
        <p14:creationId xmlns:p14="http://schemas.microsoft.com/office/powerpoint/2010/main" val="1561491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KMP</a:t>
            </a:r>
            <a:r>
              <a:rPr lang="zh-CN" altLang="en-US" dirty="0"/>
              <a:t>算法进一步优化</a:t>
            </a:r>
          </a:p>
        </p:txBody>
      </p:sp>
      <p:pic>
        <p:nvPicPr>
          <p:cNvPr id="7" name="内容占位符 6"/>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551" y="1556792"/>
            <a:ext cx="9975298" cy="4811216"/>
          </a:xfrm>
          <a:prstGeom prst="rect">
            <a:avLst/>
          </a:prstGeom>
        </p:spPr>
      </p:pic>
    </p:spTree>
    <p:extLst>
      <p:ext uri="{BB962C8B-B14F-4D97-AF65-F5344CB8AC3E}">
        <p14:creationId xmlns:p14="http://schemas.microsoft.com/office/powerpoint/2010/main" val="3978472445"/>
      </p:ext>
    </p:extLst>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46164</TotalTime>
  <Words>2172</Words>
  <Application>Microsoft Office PowerPoint</Application>
  <PresentationFormat>宽屏</PresentationFormat>
  <Paragraphs>248</Paragraphs>
  <Slides>118</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118</vt:i4>
      </vt:variant>
    </vt:vector>
  </HeadingPairs>
  <TitlesOfParts>
    <vt:vector size="126" baseType="lpstr">
      <vt:lpstr>华文行楷</vt:lpstr>
      <vt:lpstr>宋体</vt:lpstr>
      <vt:lpstr>Arial</vt:lpstr>
      <vt:lpstr>Symbol</vt:lpstr>
      <vt:lpstr>Tahoma</vt:lpstr>
      <vt:lpstr>Times New Roman</vt:lpstr>
      <vt:lpstr>Wingdings</vt:lpstr>
      <vt:lpstr>Blueprint</vt:lpstr>
      <vt:lpstr>Data Structure</vt:lpstr>
      <vt:lpstr>Lecture 3</vt:lpstr>
      <vt:lpstr>Part I</vt:lpstr>
      <vt:lpstr>数组的顺序存储方式</vt:lpstr>
      <vt:lpstr>一维数组</vt:lpstr>
      <vt:lpstr>二维和三维数组图示</vt:lpstr>
      <vt:lpstr>二维数组</vt:lpstr>
      <vt:lpstr>二维数组</vt:lpstr>
      <vt:lpstr>三维数组</vt:lpstr>
      <vt:lpstr>N维数组</vt:lpstr>
      <vt:lpstr>一维数组的存储结构示例</vt:lpstr>
      <vt:lpstr>二维数组的存储结构示例</vt:lpstr>
      <vt:lpstr>二维数组的存储结构示例</vt:lpstr>
      <vt:lpstr>二维数组的存储结构示例</vt:lpstr>
      <vt:lpstr>特殊矩阵</vt:lpstr>
      <vt:lpstr>矩阵的存储结构</vt:lpstr>
      <vt:lpstr>对称矩阵的压缩存储</vt:lpstr>
      <vt:lpstr>对称矩阵的压缩存储</vt:lpstr>
      <vt:lpstr>对称矩阵的压缩存储</vt:lpstr>
      <vt:lpstr>对称矩阵的压缩存储</vt:lpstr>
      <vt:lpstr>对称矩阵的压缩存储</vt:lpstr>
      <vt:lpstr>对称矩阵的压缩存储</vt:lpstr>
      <vt:lpstr>三角矩阵的压缩存储</vt:lpstr>
      <vt:lpstr>三角矩阵的压缩存储</vt:lpstr>
      <vt:lpstr>三角矩阵的压缩存储</vt:lpstr>
      <vt:lpstr>三对角矩阵的压缩存储</vt:lpstr>
      <vt:lpstr>三对角矩阵的压缩存储</vt:lpstr>
      <vt:lpstr>三对角矩阵的压缩存储</vt:lpstr>
      <vt:lpstr>例题</vt:lpstr>
      <vt:lpstr>稀疏矩阵</vt:lpstr>
      <vt:lpstr>稀疏矩阵</vt:lpstr>
      <vt:lpstr>稀疏矩阵的压缩存储—三元组法</vt:lpstr>
      <vt:lpstr>稀疏矩阵的压缩存储—十字链表法</vt:lpstr>
      <vt:lpstr>小结</vt:lpstr>
      <vt:lpstr>小结</vt:lpstr>
      <vt:lpstr>Part II</vt:lpstr>
      <vt:lpstr>串的定义</vt:lpstr>
      <vt:lpstr>串 vs. 线性表</vt:lpstr>
      <vt:lpstr>串的基本操作</vt:lpstr>
      <vt:lpstr>串的顺序存储</vt:lpstr>
      <vt:lpstr>串的顺序存储</vt:lpstr>
      <vt:lpstr>串的链式存储（块链存储）</vt:lpstr>
      <vt:lpstr>基本操作的实现</vt:lpstr>
      <vt:lpstr>基本操作的实现</vt:lpstr>
      <vt:lpstr>基本操作的实现</vt:lpstr>
      <vt:lpstr>基本操作的实现</vt:lpstr>
      <vt:lpstr>字符集编码</vt:lpstr>
      <vt:lpstr>字符集编码—乱码问题</vt:lpstr>
      <vt:lpstr>Part III</vt:lpstr>
      <vt:lpstr>串的模式匹配定义</vt:lpstr>
      <vt:lpstr>串的模式匹配算法</vt:lpstr>
      <vt:lpstr>BF算法</vt:lpstr>
      <vt:lpstr>BF算法</vt:lpstr>
      <vt:lpstr>BF算法</vt:lpstr>
      <vt:lpstr>BF算法</vt:lpstr>
      <vt:lpstr>BF算法</vt:lpstr>
      <vt:lpstr>BF算法</vt:lpstr>
      <vt:lpstr>BF算法</vt:lpstr>
      <vt:lpstr>BF算法</vt:lpstr>
      <vt:lpstr>BF算法性能分析</vt:lpstr>
      <vt:lpstr>BF算法性能分析</vt:lpstr>
      <vt:lpstr>BF算法性能分析</vt:lpstr>
      <vt:lpstr>BF算法性能分析</vt:lpstr>
      <vt:lpstr>BF算法性能分析</vt:lpstr>
      <vt:lpstr>BF算法性能分析</vt:lpstr>
      <vt:lpstr>BF算法性能分析</vt:lpstr>
      <vt:lpstr>BF算法性能分析</vt:lpstr>
      <vt:lpstr>BF算法小结</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BF算法改进分析</vt:lpstr>
      <vt:lpstr>KMP算法</vt:lpstr>
      <vt:lpstr>探索：如何求next数组</vt:lpstr>
      <vt:lpstr>探索：如何求next数组</vt:lpstr>
      <vt:lpstr>探索：如何求next数组</vt:lpstr>
      <vt:lpstr>探索：如何求next数组</vt:lpstr>
      <vt:lpstr>探索：如何求next数组</vt:lpstr>
      <vt:lpstr>探索：如何求next数组</vt:lpstr>
      <vt:lpstr>探索：如何求next数组</vt:lpstr>
      <vt:lpstr>探索：如何求next数组</vt:lpstr>
      <vt:lpstr>探索：如何求next数组</vt:lpstr>
      <vt:lpstr>探索：如何求next数组</vt:lpstr>
      <vt:lpstr>探索：如何求next数组</vt:lpstr>
      <vt:lpstr>结论：如何求next数组</vt:lpstr>
      <vt:lpstr>结论：如何求next数组</vt:lpstr>
      <vt:lpstr>实例</vt:lpstr>
      <vt:lpstr>实例</vt:lpstr>
      <vt:lpstr>KMP算法进一步优化</vt:lpstr>
      <vt:lpstr>KMP算法进一步优化</vt:lpstr>
      <vt:lpstr>KMP算法进一步优化</vt:lpstr>
      <vt:lpstr>KMP算法进一步优化</vt:lpstr>
      <vt:lpstr>KMP算法进一步优化</vt:lpstr>
      <vt:lpstr>KMP算法进一步优化</vt:lpstr>
      <vt:lpstr>KMP算法进一步优化</vt:lpstr>
      <vt:lpstr>结论：如何求nextval数组</vt:lpstr>
      <vt:lpstr>习题</vt:lpstr>
      <vt:lpstr>习题</vt:lpstr>
      <vt:lpstr>Part IV</vt:lpstr>
      <vt:lpstr>广义表定义</vt:lpstr>
      <vt:lpstr>广义表的一些例子</vt:lpstr>
      <vt:lpstr>广义表的一些例子</vt:lpstr>
      <vt:lpstr>广义表的特性</vt:lpstr>
      <vt:lpstr>广义表的表示</vt:lpstr>
      <vt:lpstr>广义表结点定义一</vt:lpstr>
      <vt:lpstr>广义表结点定义二</vt:lpstr>
      <vt:lpstr>广义表结点定义二</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陈奕嘉</cp:lastModifiedBy>
  <cp:revision>1817</cp:revision>
  <dcterms:created xsi:type="dcterms:W3CDTF">2002-06-03T10:03:09Z</dcterms:created>
  <dcterms:modified xsi:type="dcterms:W3CDTF">2025-12-22T15:43:31Z</dcterms:modified>
</cp:coreProperties>
</file>